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58" r:id="rId4"/>
    <p:sldId id="261" r:id="rId5"/>
    <p:sldId id="259" r:id="rId6"/>
    <p:sldId id="260" r:id="rId7"/>
    <p:sldId id="265" r:id="rId8"/>
    <p:sldId id="268" r:id="rId9"/>
    <p:sldId id="269" r:id="rId10"/>
    <p:sldId id="266" r:id="rId11"/>
    <p:sldId id="270" r:id="rId12"/>
    <p:sldId id="271" r:id="rId13"/>
    <p:sldId id="267" r:id="rId14"/>
    <p:sldId id="262" r:id="rId15"/>
    <p:sldId id="264"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6F552-1322-4EF1-B99E-933C67A1B7B5}" type="datetimeFigureOut">
              <a:rPr lang="en-US" smtClean="0"/>
              <a:pPr/>
              <a:t>2/15/2015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0D892-3E35-4136-80BB-591CBD3C1A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20D892-3E35-4136-80BB-591CBD3C1A71}"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i="0" kern="1200" dirty="0" smtClean="0">
                <a:solidFill>
                  <a:schemeClr val="tx1"/>
                </a:solidFill>
                <a:latin typeface="+mn-lt"/>
                <a:ea typeface="+mn-ea"/>
                <a:cs typeface="+mn-cs"/>
              </a:rPr>
              <a:t>Animals have long been part of the human experience, serving multiple purposes throughout history, from food to companionship. More recently, the therapeutic potential of animals in numerous clinical areas has been increasingly recognized, leading to more healthcare facilities providing animal-assisted therapy (AAT) to their patients. In this article, the author provides an overview of the history of AAT, outlines several benefits that are particularly relevant to geriatric patients, and describes how skilled nursing facilities can set up AAT programs, reviewing how to ensure proper animal selection and prevent </a:t>
            </a:r>
            <a:r>
              <a:rPr lang="en-US" sz="1200" b="0" i="0" kern="1200" dirty="0" err="1" smtClean="0">
                <a:solidFill>
                  <a:schemeClr val="tx1"/>
                </a:solidFill>
                <a:latin typeface="+mn-lt"/>
                <a:ea typeface="+mn-ea"/>
                <a:cs typeface="+mn-cs"/>
              </a:rPr>
              <a:t>zoonotic</a:t>
            </a:r>
            <a:r>
              <a:rPr lang="en-US" sz="1200" b="0" i="0" kern="1200" dirty="0" smtClean="0">
                <a:solidFill>
                  <a:schemeClr val="tx1"/>
                </a:solidFill>
                <a:latin typeface="+mn-lt"/>
                <a:ea typeface="+mn-ea"/>
                <a:cs typeface="+mn-cs"/>
              </a:rPr>
              <a:t> infections. - See more at: http://www.annalsoflongtermcare.com/article/animal-assisted-therapy-exploration-its-history-healing-benefits-and-how-skilled-nursing#sthash.EunGLWQa.dpuf</a:t>
            </a:r>
          </a:p>
          <a:p>
            <a:r>
              <a:rPr lang="en-US" sz="1200" b="0" i="0" kern="1200" dirty="0" smtClean="0">
                <a:solidFill>
                  <a:schemeClr val="tx1"/>
                </a:solidFill>
                <a:latin typeface="+mn-lt"/>
                <a:ea typeface="+mn-ea"/>
                <a:cs typeface="+mn-cs"/>
              </a:rPr>
              <a:t>The therapeutic potential of animals was first recognized in the late 1800s, when Florence Nightingale, considered the founder of modern nursing, made substantial discoveries regarding AAT.</a:t>
            </a:r>
            <a:r>
              <a:rPr lang="en-US" sz="1200" b="0" i="0" kern="1200" baseline="30000" dirty="0" smtClean="0">
                <a:solidFill>
                  <a:schemeClr val="tx1"/>
                </a:solidFill>
                <a:latin typeface="+mn-lt"/>
                <a:ea typeface="+mn-ea"/>
                <a:cs typeface="+mn-cs"/>
              </a:rPr>
              <a:t>4</a:t>
            </a:r>
            <a:r>
              <a:rPr lang="en-US" sz="1200" b="0" i="0" kern="1200" dirty="0" smtClean="0">
                <a:solidFill>
                  <a:schemeClr val="tx1"/>
                </a:solidFill>
                <a:latin typeface="+mn-lt"/>
                <a:ea typeface="+mn-ea"/>
                <a:cs typeface="+mn-cs"/>
              </a:rPr>
              <a:t> She observed that small pets helped reduce anxiety in children and adults living in psychiatric institutions, and she wrote in her book Notes on Nursing that being with small animals helps patients recover.</a:t>
            </a:r>
            <a:r>
              <a:rPr lang="en-US" sz="1200" b="0" i="0" kern="1200" baseline="30000" dirty="0" smtClean="0">
                <a:solidFill>
                  <a:schemeClr val="tx1"/>
                </a:solidFill>
                <a:latin typeface="+mn-lt"/>
                <a:ea typeface="+mn-ea"/>
                <a:cs typeface="+mn-cs"/>
              </a:rPr>
              <a:t>4</a:t>
            </a:r>
            <a:r>
              <a:rPr lang="en-US" sz="1200" b="0" i="0" kern="1200" dirty="0" smtClean="0">
                <a:solidFill>
                  <a:schemeClr val="tx1"/>
                </a:solidFill>
                <a:latin typeface="+mn-lt"/>
                <a:ea typeface="+mn-ea"/>
                <a:cs typeface="+mn-cs"/>
              </a:rPr>
              <a:t> Subsequently, AAT grew as a treatment for anxiety and as a way to relax.</a:t>
            </a:r>
          </a:p>
          <a:p>
            <a:r>
              <a:rPr lang="en-US" sz="1200" b="0" i="0" kern="1200" dirty="0" smtClean="0">
                <a:solidFill>
                  <a:schemeClr val="tx1"/>
                </a:solidFill>
                <a:latin typeface="+mn-lt"/>
                <a:ea typeface="+mn-ea"/>
                <a:cs typeface="+mn-cs"/>
              </a:rPr>
              <a:t>During the early 1930s, Sigmund Freud, best known as “the father of psychoanalysis,” became a proponent of AAT when he began using his favorite dog, </a:t>
            </a:r>
            <a:r>
              <a:rPr lang="en-US" sz="1200" b="0" i="0" kern="1200" dirty="0" err="1" smtClean="0">
                <a:solidFill>
                  <a:schemeClr val="tx1"/>
                </a:solidFill>
                <a:latin typeface="+mn-lt"/>
                <a:ea typeface="+mn-ea"/>
                <a:cs typeface="+mn-cs"/>
              </a:rPr>
              <a:t>Jofi</a:t>
            </a:r>
            <a:r>
              <a:rPr lang="en-US" sz="1200" b="0" i="0" kern="1200" dirty="0" smtClean="0">
                <a:solidFill>
                  <a:schemeClr val="tx1"/>
                </a:solidFill>
                <a:latin typeface="+mn-lt"/>
                <a:ea typeface="+mn-ea"/>
                <a:cs typeface="+mn-cs"/>
              </a:rPr>
              <a:t>, during his psychotherapy sessions.</a:t>
            </a:r>
            <a:r>
              <a:rPr lang="en-US" sz="1200" b="0" i="0" kern="1200" baseline="30000" dirty="0" smtClean="0">
                <a:solidFill>
                  <a:schemeClr val="tx1"/>
                </a:solidFill>
                <a:latin typeface="+mn-lt"/>
                <a:ea typeface="+mn-ea"/>
                <a:cs typeface="+mn-cs"/>
              </a:rPr>
              <a:t>8</a:t>
            </a:r>
            <a:r>
              <a:rPr lang="en-US" sz="1200" b="0" i="0" kern="1200" dirty="0" smtClean="0">
                <a:solidFill>
                  <a:schemeClr val="tx1"/>
                </a:solidFill>
                <a:latin typeface="+mn-lt"/>
                <a:ea typeface="+mn-ea"/>
                <a:cs typeface="+mn-cs"/>
              </a:rPr>
              <a:t> Freud believed that dogs had a special sense, and he thought that </a:t>
            </a:r>
            <a:r>
              <a:rPr lang="en-US" sz="1200" b="0" i="0" kern="1200" dirty="0" err="1" smtClean="0">
                <a:solidFill>
                  <a:schemeClr val="tx1"/>
                </a:solidFill>
                <a:latin typeface="+mn-lt"/>
                <a:ea typeface="+mn-ea"/>
                <a:cs typeface="+mn-cs"/>
              </a:rPr>
              <a:t>Jofi</a:t>
            </a:r>
            <a:r>
              <a:rPr lang="en-US" sz="1200" b="0" i="0" kern="1200" dirty="0" smtClean="0">
                <a:solidFill>
                  <a:schemeClr val="tx1"/>
                </a:solidFill>
                <a:latin typeface="+mn-lt"/>
                <a:ea typeface="+mn-ea"/>
                <a:cs typeface="+mn-cs"/>
              </a:rPr>
              <a:t> could signal a patient’s level of tension by how close the dog stayed to the patient. If </a:t>
            </a:r>
            <a:r>
              <a:rPr lang="en-US" sz="1200" b="0" i="0" kern="1200" dirty="0" err="1" smtClean="0">
                <a:solidFill>
                  <a:schemeClr val="tx1"/>
                </a:solidFill>
                <a:latin typeface="+mn-lt"/>
                <a:ea typeface="+mn-ea"/>
                <a:cs typeface="+mn-cs"/>
              </a:rPr>
              <a:t>Jofi</a:t>
            </a:r>
            <a:r>
              <a:rPr lang="en-US" sz="1200" b="0" i="0" kern="1200" dirty="0" smtClean="0">
                <a:solidFill>
                  <a:schemeClr val="tx1"/>
                </a:solidFill>
                <a:latin typeface="+mn-lt"/>
                <a:ea typeface="+mn-ea"/>
                <a:cs typeface="+mn-cs"/>
              </a:rPr>
              <a:t> stayed right by the patient, he or she was thought to be relatively free of tension, but if he stayed at the other end of the room, the patient was thought to be very tense.</a:t>
            </a:r>
            <a:r>
              <a:rPr lang="en-US" sz="1200" b="0" i="0" kern="1200" baseline="30000" dirty="0" smtClean="0">
                <a:solidFill>
                  <a:schemeClr val="tx1"/>
                </a:solidFill>
                <a:latin typeface="+mn-lt"/>
                <a:ea typeface="+mn-ea"/>
                <a:cs typeface="+mn-cs"/>
              </a:rPr>
              <a:t>8</a:t>
            </a:r>
            <a:r>
              <a:rPr lang="en-US" sz="1200" b="0" i="0" kern="1200" dirty="0" smtClean="0">
                <a:solidFill>
                  <a:schemeClr val="tx1"/>
                </a:solidFill>
                <a:latin typeface="+mn-lt"/>
                <a:ea typeface="+mn-ea"/>
                <a:cs typeface="+mn-cs"/>
              </a:rPr>
              <a:t>Freud would also use </a:t>
            </a:r>
            <a:r>
              <a:rPr lang="en-US" sz="1200" b="0" i="0" kern="1200" dirty="0" err="1" smtClean="0">
                <a:solidFill>
                  <a:schemeClr val="tx1"/>
                </a:solidFill>
                <a:latin typeface="+mn-lt"/>
                <a:ea typeface="+mn-ea"/>
                <a:cs typeface="+mn-cs"/>
              </a:rPr>
              <a:t>Jofi</a:t>
            </a:r>
            <a:r>
              <a:rPr lang="en-US" sz="1200" b="0" i="0" kern="1200" dirty="0" smtClean="0">
                <a:solidFill>
                  <a:schemeClr val="tx1"/>
                </a:solidFill>
                <a:latin typeface="+mn-lt"/>
                <a:ea typeface="+mn-ea"/>
                <a:cs typeface="+mn-cs"/>
              </a:rPr>
              <a:t> to facilitate communication with his patients. He found that many patients initially felt more comfortable talking through </a:t>
            </a:r>
            <a:r>
              <a:rPr lang="en-US" sz="1200" b="0" i="0" kern="1200" dirty="0" err="1" smtClean="0">
                <a:solidFill>
                  <a:schemeClr val="tx1"/>
                </a:solidFill>
                <a:latin typeface="+mn-lt"/>
                <a:ea typeface="+mn-ea"/>
                <a:cs typeface="+mn-cs"/>
              </a:rPr>
              <a:t>Jofi</a:t>
            </a:r>
            <a:r>
              <a:rPr lang="en-US" sz="1200" b="0" i="0" kern="1200" dirty="0" smtClean="0">
                <a:solidFill>
                  <a:schemeClr val="tx1"/>
                </a:solidFill>
                <a:latin typeface="+mn-lt"/>
                <a:ea typeface="+mn-ea"/>
                <a:cs typeface="+mn-cs"/>
              </a:rPr>
              <a:t>, and that this interaction served as a stepping stone until they felt comfortable speaking directly to him.</a:t>
            </a:r>
            <a:r>
              <a:rPr lang="en-US" sz="1200" b="0" i="0" kern="1200" baseline="30000" dirty="0" smtClean="0">
                <a:solidFill>
                  <a:schemeClr val="tx1"/>
                </a:solidFill>
                <a:latin typeface="+mn-lt"/>
                <a:ea typeface="+mn-ea"/>
                <a:cs typeface="+mn-cs"/>
              </a:rPr>
              <a:t>9</a:t>
            </a:r>
            <a:r>
              <a:rPr lang="en-US" sz="1200" b="0" i="0" kern="1200" dirty="0" smtClean="0">
                <a:solidFill>
                  <a:schemeClr val="tx1"/>
                </a:solidFill>
                <a:latin typeface="+mn-lt"/>
                <a:ea typeface="+mn-ea"/>
                <a:cs typeface="+mn-cs"/>
              </a:rPr>
              <a:t> However, Freud’s view on animals’ therapeutic potential did not become apparent until almost two decades after his death, when a series of books were released that included translations of his letters and journals.</a:t>
            </a:r>
            <a:r>
              <a:rPr lang="en-US" sz="1200" b="0" i="0" kern="1200" baseline="30000" dirty="0" smtClean="0">
                <a:solidFill>
                  <a:schemeClr val="tx1"/>
                </a:solidFill>
                <a:latin typeface="+mn-lt"/>
                <a:ea typeface="+mn-ea"/>
                <a:cs typeface="+mn-cs"/>
              </a:rPr>
              <a:t>10</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 the early 1960s, Boris Levinson, a respected child psychotherapist, discovered by chance that a disturbed, nonverbal 9-year-old boy began to communicate when Levinson’s dog, Jingles, sat with them during psychotherapy sessions.</a:t>
            </a:r>
            <a:r>
              <a:rPr lang="en-US" sz="1200" b="0" i="0" kern="1200" baseline="30000" dirty="0" smtClean="0">
                <a:solidFill>
                  <a:schemeClr val="tx1"/>
                </a:solidFill>
                <a:latin typeface="+mn-lt"/>
                <a:ea typeface="+mn-ea"/>
                <a:cs typeface="+mn-cs"/>
              </a:rPr>
              <a:t>10</a:t>
            </a:r>
            <a:r>
              <a:rPr lang="en-US" sz="1200" b="0" i="0" kern="1200" dirty="0" smtClean="0">
                <a:solidFill>
                  <a:schemeClr val="tx1"/>
                </a:solidFill>
                <a:latin typeface="+mn-lt"/>
                <a:ea typeface="+mn-ea"/>
                <a:cs typeface="+mn-cs"/>
              </a:rPr>
              <a:t> He proceeded to observe similar results in other children who had difficulty communicating. Based on his collective experience, Levinson presented a paper at an American Psychological Association meeting, but he was not taken seriously until Freud’s experiences with </a:t>
            </a:r>
            <a:r>
              <a:rPr lang="en-US" sz="1200" b="0" i="0" kern="1200" dirty="0" err="1" smtClean="0">
                <a:solidFill>
                  <a:schemeClr val="tx1"/>
                </a:solidFill>
                <a:latin typeface="+mn-lt"/>
                <a:ea typeface="+mn-ea"/>
                <a:cs typeface="+mn-cs"/>
              </a:rPr>
              <a:t>Jofi</a:t>
            </a:r>
            <a:r>
              <a:rPr lang="en-US" sz="1200" b="0" i="0" kern="1200" dirty="0" smtClean="0">
                <a:solidFill>
                  <a:schemeClr val="tx1"/>
                </a:solidFill>
                <a:latin typeface="+mn-lt"/>
                <a:ea typeface="+mn-ea"/>
                <a:cs typeface="+mn-cs"/>
              </a:rPr>
              <a:t> came to light.</a:t>
            </a:r>
            <a:r>
              <a:rPr lang="en-US" sz="1200" b="0" i="0" kern="1200" baseline="30000" dirty="0" smtClean="0">
                <a:solidFill>
                  <a:schemeClr val="tx1"/>
                </a:solidFill>
                <a:latin typeface="+mn-lt"/>
                <a:ea typeface="+mn-ea"/>
                <a:cs typeface="+mn-cs"/>
              </a:rPr>
              <a:t>10</a:t>
            </a:r>
            <a:r>
              <a:rPr lang="en-US" sz="1200" b="0" i="0" kern="1200" dirty="0" smtClean="0">
                <a:solidFill>
                  <a:schemeClr val="tx1"/>
                </a:solidFill>
                <a:latin typeface="+mn-lt"/>
                <a:ea typeface="+mn-ea"/>
                <a:cs typeface="+mn-cs"/>
              </a:rPr>
              <a:t>Levinson went on to author Pet-Oriented Child Psychotherapy and became known as “the father of AAT.”</a:t>
            </a:r>
            <a:r>
              <a:rPr lang="en-US" sz="1200" b="0" i="0" kern="1200" baseline="30000" dirty="0" smtClean="0">
                <a:solidFill>
                  <a:schemeClr val="tx1"/>
                </a:solidFill>
                <a:latin typeface="+mn-lt"/>
                <a:ea typeface="+mn-ea"/>
                <a:cs typeface="+mn-cs"/>
              </a:rPr>
              <a:t>1</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See more at: http://www.annalsoflongtermcare.com/article/animal-assisted-therapy-exploration-its-history-healing-benefits-and-how-skilled-nursing#sthash.EunGLWQa.dpuf</a:t>
            </a:r>
            <a:endParaRPr lang="en-US" dirty="0"/>
          </a:p>
        </p:txBody>
      </p:sp>
      <p:sp>
        <p:nvSpPr>
          <p:cNvPr id="4" name="Slide Number Placeholder 3"/>
          <p:cNvSpPr>
            <a:spLocks noGrp="1"/>
          </p:cNvSpPr>
          <p:nvPr>
            <p:ph type="sldNum" sz="quarter" idx="10"/>
          </p:nvPr>
        </p:nvSpPr>
        <p:spPr/>
        <p:txBody>
          <a:bodyPr/>
          <a:lstStyle/>
          <a:p>
            <a:fld id="{CA20D892-3E35-4136-80BB-591CBD3C1A71}"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College visits – hospital visitation – reading</a:t>
            </a:r>
            <a:r>
              <a:rPr lang="en-US" baseline="0" dirty="0" smtClean="0"/>
              <a:t> with rover</a:t>
            </a:r>
            <a:endParaRPr lang="en-US" dirty="0"/>
          </a:p>
        </p:txBody>
      </p:sp>
      <p:sp>
        <p:nvSpPr>
          <p:cNvPr id="4" name="Slide Number Placeholder 3"/>
          <p:cNvSpPr>
            <a:spLocks noGrp="1"/>
          </p:cNvSpPr>
          <p:nvPr>
            <p:ph type="sldNum" sz="quarter" idx="10"/>
          </p:nvPr>
        </p:nvSpPr>
        <p:spPr/>
        <p:txBody>
          <a:bodyPr/>
          <a:lstStyle/>
          <a:p>
            <a:fld id="{CA20D892-3E35-4136-80BB-591CBD3C1A7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Staff –</a:t>
            </a:r>
            <a:r>
              <a:rPr lang="en-US" baseline="0" dirty="0" smtClean="0"/>
              <a:t> coming to lie by </a:t>
            </a:r>
            <a:r>
              <a:rPr lang="en-US" baseline="0" dirty="0" err="1" smtClean="0"/>
              <a:t>Dres</a:t>
            </a:r>
            <a:r>
              <a:rPr lang="en-US" baseline="0" dirty="0" smtClean="0"/>
              <a:t>.  Playing Ball.  </a:t>
            </a:r>
            <a:r>
              <a:rPr lang="en-US" baseline="0" dirty="0" err="1" smtClean="0"/>
              <a:t>Dres</a:t>
            </a:r>
            <a:r>
              <a:rPr lang="en-US" baseline="0" dirty="0" smtClean="0"/>
              <a:t> “finding” people during meetings – example of John the chaplain.  The volunteer mom whose children died</a:t>
            </a:r>
          </a:p>
          <a:p>
            <a:r>
              <a:rPr lang="en-US" baseline="0" dirty="0" smtClean="0"/>
              <a:t>Grieving Children – Sibling of dying child – feeling of control</a:t>
            </a:r>
          </a:p>
          <a:p>
            <a:r>
              <a:rPr lang="en-US" baseline="0" dirty="0" err="1" smtClean="0"/>
              <a:t>Agin</a:t>
            </a:r>
            <a:r>
              <a:rPr lang="en-US" baseline="0" dirty="0" smtClean="0"/>
              <a:t> parent – brings children to </a:t>
            </a:r>
            <a:r>
              <a:rPr lang="en-US" baseline="0" dirty="0" err="1" smtClean="0"/>
              <a:t>vvisit</a:t>
            </a:r>
            <a:endParaRPr lang="en-US" baseline="0" dirty="0" smtClean="0"/>
          </a:p>
          <a:p>
            <a:r>
              <a:rPr lang="en-US" baseline="0" dirty="0" smtClean="0"/>
              <a:t>Life</a:t>
            </a:r>
            <a:endParaRPr lang="en-US" dirty="0"/>
          </a:p>
        </p:txBody>
      </p:sp>
      <p:sp>
        <p:nvSpPr>
          <p:cNvPr id="4" name="Slide Number Placeholder 3"/>
          <p:cNvSpPr>
            <a:spLocks noGrp="1"/>
          </p:cNvSpPr>
          <p:nvPr>
            <p:ph type="sldNum" sz="quarter" idx="10"/>
          </p:nvPr>
        </p:nvSpPr>
        <p:spPr/>
        <p:txBody>
          <a:bodyPr/>
          <a:lstStyle/>
          <a:p>
            <a:fld id="{CA20D892-3E35-4136-80BB-591CBD3C1A71}"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Movement</a:t>
            </a:r>
            <a:r>
              <a:rPr lang="en-US" baseline="0" dirty="0" smtClean="0"/>
              <a:t> – petting   range of motion </a:t>
            </a:r>
          </a:p>
          <a:p>
            <a:r>
              <a:rPr lang="en-US" baseline="0" dirty="0" smtClean="0"/>
              <a:t>Going on walks</a:t>
            </a:r>
          </a:p>
          <a:p>
            <a:r>
              <a:rPr lang="en-US" baseline="0" dirty="0" smtClean="0"/>
              <a:t>Group work</a:t>
            </a:r>
          </a:p>
          <a:p>
            <a:r>
              <a:rPr lang="en-US" baseline="0" dirty="0" smtClean="0"/>
              <a:t>1:1 visiting</a:t>
            </a:r>
          </a:p>
          <a:p>
            <a:endParaRPr lang="en-US" dirty="0" smtClean="0"/>
          </a:p>
        </p:txBody>
      </p:sp>
      <p:sp>
        <p:nvSpPr>
          <p:cNvPr id="4" name="Slide Number Placeholder 3"/>
          <p:cNvSpPr>
            <a:spLocks noGrp="1"/>
          </p:cNvSpPr>
          <p:nvPr>
            <p:ph type="sldNum" sz="quarter" idx="10"/>
          </p:nvPr>
        </p:nvSpPr>
        <p:spPr/>
        <p:txBody>
          <a:bodyPr/>
          <a:lstStyle/>
          <a:p>
            <a:fld id="{CA20D892-3E35-4136-80BB-591CBD3C1A7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049FA3C-B355-4474-A682-DA418D2AD192}" type="datetimeFigureOut">
              <a:rPr lang="en-US" smtClean="0"/>
              <a:pPr/>
              <a:t>2/15/2015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038AD69-5B31-4F31-A3A0-2C69037541D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49FA3C-B355-4474-A682-DA418D2AD192}"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AD69-5B31-4F31-A3A0-2C69037541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049FA3C-B355-4474-A682-DA418D2AD192}" type="datetimeFigureOut">
              <a:rPr lang="en-US" smtClean="0"/>
              <a:pPr/>
              <a:t>2/15/2015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038AD69-5B31-4F31-A3A0-2C69037541D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049FA3C-B355-4474-A682-DA418D2AD192}"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038AD69-5B31-4F31-A3A0-2C69037541D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049FA3C-B355-4474-A682-DA418D2AD192}" type="datetimeFigureOut">
              <a:rPr lang="en-US" smtClean="0"/>
              <a:pPr/>
              <a:t>2/15/2015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038AD69-5B31-4F31-A3A0-2C69037541D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049FA3C-B355-4474-A682-DA418D2AD192}" type="datetimeFigureOut">
              <a:rPr lang="en-US" smtClean="0"/>
              <a:pPr/>
              <a:t>2/15/2015</a:t>
            </a:fld>
            <a:endParaRPr lang="en-US"/>
          </a:p>
        </p:txBody>
      </p:sp>
      <p:sp>
        <p:nvSpPr>
          <p:cNvPr id="10" name="Slide Number Placeholder 9"/>
          <p:cNvSpPr>
            <a:spLocks noGrp="1"/>
          </p:cNvSpPr>
          <p:nvPr>
            <p:ph type="sldNum" sz="quarter" idx="16"/>
          </p:nvPr>
        </p:nvSpPr>
        <p:spPr/>
        <p:txBody>
          <a:bodyPr rtlCol="0"/>
          <a:lstStyle/>
          <a:p>
            <a:fld id="{E038AD69-5B31-4F31-A3A0-2C69037541D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049FA3C-B355-4474-A682-DA418D2AD192}" type="datetimeFigureOut">
              <a:rPr lang="en-US" smtClean="0"/>
              <a:pPr/>
              <a:t>2/15/2015</a:t>
            </a:fld>
            <a:endParaRPr lang="en-US"/>
          </a:p>
        </p:txBody>
      </p:sp>
      <p:sp>
        <p:nvSpPr>
          <p:cNvPr id="12" name="Slide Number Placeholder 11"/>
          <p:cNvSpPr>
            <a:spLocks noGrp="1"/>
          </p:cNvSpPr>
          <p:nvPr>
            <p:ph type="sldNum" sz="quarter" idx="16"/>
          </p:nvPr>
        </p:nvSpPr>
        <p:spPr/>
        <p:txBody>
          <a:bodyPr rtlCol="0"/>
          <a:lstStyle/>
          <a:p>
            <a:fld id="{E038AD69-5B31-4F31-A3A0-2C69037541D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49FA3C-B355-4474-A682-DA418D2AD192}" type="datetimeFigureOut">
              <a:rPr lang="en-US" smtClean="0"/>
              <a:pPr/>
              <a:t>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038AD69-5B31-4F31-A3A0-2C69037541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9FA3C-B355-4474-A682-DA418D2AD192}" type="datetimeFigureOut">
              <a:rPr lang="en-US" smtClean="0"/>
              <a:pPr/>
              <a:t>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038AD69-5B31-4F31-A3A0-2C69037541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049FA3C-B355-4474-A682-DA418D2AD192}"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038AD69-5B31-4F31-A3A0-2C69037541D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049FA3C-B355-4474-A682-DA418D2AD192}" type="datetimeFigureOut">
              <a:rPr lang="en-US" smtClean="0"/>
              <a:pPr/>
              <a:t>2/15/2015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038AD69-5B31-4F31-A3A0-2C69037541D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049FA3C-B355-4474-A682-DA418D2AD192}" type="datetimeFigureOut">
              <a:rPr lang="en-US" smtClean="0"/>
              <a:pPr/>
              <a:t>2/15/2015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038AD69-5B31-4F31-A3A0-2C69037541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19.gif"/></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Hope 	IS A 4 LEGGED WORD</a:t>
            </a:r>
            <a:endParaRPr lang="en-US" dirty="0"/>
          </a:p>
        </p:txBody>
      </p:sp>
      <p:sp>
        <p:nvSpPr>
          <p:cNvPr id="3" name="Subtitle 2"/>
          <p:cNvSpPr>
            <a:spLocks noGrp="1"/>
          </p:cNvSpPr>
          <p:nvPr>
            <p:ph type="subTitle" idx="1"/>
          </p:nvPr>
        </p:nvSpPr>
        <p:spPr/>
        <p:txBody>
          <a:bodyPr/>
          <a:lstStyle/>
          <a:p>
            <a:r>
              <a:rPr lang="en-US" dirty="0" smtClean="0"/>
              <a:t>Maureen </a:t>
            </a:r>
            <a:r>
              <a:rPr lang="en-US" dirty="0" err="1" smtClean="0"/>
              <a:t>Horgan</a:t>
            </a:r>
            <a:r>
              <a:rPr lang="en-US" dirty="0" smtClean="0"/>
              <a:t> &amp; Dresden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&amp; Interventions</a:t>
            </a:r>
            <a:endParaRPr lang="en-US" dirty="0"/>
          </a:p>
        </p:txBody>
      </p:sp>
      <p:pic>
        <p:nvPicPr>
          <p:cNvPr id="4" name="Content Placeholder 3" descr="elder with bull mastiff.jpg"/>
          <p:cNvPicPr>
            <a:picLocks noGrp="1" noChangeAspect="1"/>
          </p:cNvPicPr>
          <p:nvPr>
            <p:ph sz="quarter" idx="1"/>
          </p:nvPr>
        </p:nvPicPr>
        <p:blipFill>
          <a:blip r:embed="rId3" cstate="print"/>
          <a:stretch>
            <a:fillRect/>
          </a:stretch>
        </p:blipFill>
        <p:spPr>
          <a:xfrm>
            <a:off x="762000" y="2514600"/>
            <a:ext cx="3352800" cy="2659117"/>
          </a:xfrm>
        </p:spPr>
      </p:pic>
      <p:pic>
        <p:nvPicPr>
          <p:cNvPr id="5" name="Picture 4" descr="little girl in hosp with gr.jpg"/>
          <p:cNvPicPr>
            <a:picLocks noChangeAspect="1"/>
          </p:cNvPicPr>
          <p:nvPr/>
        </p:nvPicPr>
        <p:blipFill>
          <a:blip r:embed="rId4" cstate="print"/>
          <a:stretch>
            <a:fillRect/>
          </a:stretch>
        </p:blipFill>
        <p:spPr>
          <a:xfrm>
            <a:off x="4800600" y="2438400"/>
            <a:ext cx="3914775" cy="26051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 &amp; Activities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Time to Play</a:t>
            </a:r>
          </a:p>
          <a:p>
            <a:pPr lvl="1">
              <a:buFont typeface="Wingdings" pitchFamily="2" charset="2"/>
              <a:buChar char="§"/>
            </a:pPr>
            <a:r>
              <a:rPr lang="en-US" dirty="0" smtClean="0"/>
              <a:t>Fetch		</a:t>
            </a:r>
          </a:p>
          <a:p>
            <a:pPr lvl="1">
              <a:buFont typeface="Wingdings" pitchFamily="2" charset="2"/>
              <a:buChar char="§"/>
            </a:pPr>
            <a:r>
              <a:rPr lang="en-US" dirty="0" smtClean="0"/>
              <a:t>Hide &amp; Seek	</a:t>
            </a:r>
          </a:p>
          <a:p>
            <a:pPr lvl="1">
              <a:buFont typeface="Wingdings" pitchFamily="2" charset="2"/>
              <a:buChar char="§"/>
            </a:pPr>
            <a:r>
              <a:rPr lang="en-US" dirty="0" smtClean="0"/>
              <a:t>Tricks</a:t>
            </a:r>
          </a:p>
          <a:p>
            <a:pPr lvl="1">
              <a:buFont typeface="Wingdings" pitchFamily="2" charset="2"/>
              <a:buChar char="§"/>
            </a:pPr>
            <a:r>
              <a:rPr lang="en-US" dirty="0" smtClean="0"/>
              <a:t>Bubbles</a:t>
            </a:r>
          </a:p>
          <a:p>
            <a:r>
              <a:rPr lang="en-US" dirty="0" smtClean="0"/>
              <a:t>Bonding Moments</a:t>
            </a:r>
          </a:p>
          <a:p>
            <a:r>
              <a:rPr lang="en-US" dirty="0" smtClean="0"/>
              <a:t>Life Review</a:t>
            </a:r>
          </a:p>
          <a:p>
            <a:r>
              <a:rPr lang="en-US" dirty="0" smtClean="0"/>
              <a:t>Care Giving</a:t>
            </a:r>
          </a:p>
          <a:p>
            <a:r>
              <a:rPr lang="en-US" dirty="0" smtClean="0"/>
              <a:t>Talking</a:t>
            </a:r>
          </a:p>
          <a:p>
            <a:r>
              <a:rPr lang="en-US" dirty="0" smtClean="0"/>
              <a:t>Crafts</a:t>
            </a:r>
          </a:p>
          <a:p>
            <a:pPr lvl="1">
              <a:buNone/>
            </a:pP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 v..jpg"/>
          <p:cNvPicPr>
            <a:picLocks noGrp="1" noChangeAspect="1"/>
          </p:cNvPicPr>
          <p:nvPr>
            <p:ph sz="quarter" idx="4294967295"/>
          </p:nvPr>
        </p:nvPicPr>
        <p:blipFill>
          <a:blip r:embed="rId2" cstate="print"/>
          <a:stretch>
            <a:fillRect/>
          </a:stretch>
        </p:blipFill>
        <p:spPr>
          <a:xfrm>
            <a:off x="2590800" y="457200"/>
            <a:ext cx="3856037" cy="592931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Successful </a:t>
            </a:r>
            <a:r>
              <a:rPr lang="en-US" dirty="0" smtClean="0"/>
              <a:t>Team –Selection &amp; Assessment</a:t>
            </a:r>
            <a:endParaRPr lang="en-US" dirty="0"/>
          </a:p>
        </p:txBody>
      </p:sp>
      <p:pic>
        <p:nvPicPr>
          <p:cNvPr id="6" name="Content Placeholder 5" descr="cci dog and child in bed.jpg"/>
          <p:cNvPicPr>
            <a:picLocks noGrp="1" noChangeAspect="1"/>
          </p:cNvPicPr>
          <p:nvPr>
            <p:ph sz="quarter" idx="1"/>
          </p:nvPr>
        </p:nvPicPr>
        <p:blipFill>
          <a:blip r:embed="rId2" cstate="print"/>
          <a:stretch>
            <a:fillRect/>
          </a:stretch>
        </p:blipFill>
        <p:spPr>
          <a:xfrm>
            <a:off x="2133600" y="2209800"/>
            <a:ext cx="4880366" cy="330238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Programs</a:t>
            </a:r>
            <a:endParaRPr lang="en-US" dirty="0"/>
          </a:p>
        </p:txBody>
      </p:sp>
      <p:pic>
        <p:nvPicPr>
          <p:cNvPr id="4" name="Content Placeholder 3" descr="pet partner logo dog and little girl.jpg"/>
          <p:cNvPicPr>
            <a:picLocks noGrp="1" noChangeAspect="1"/>
          </p:cNvPicPr>
          <p:nvPr>
            <p:ph sz="quarter" idx="1"/>
          </p:nvPr>
        </p:nvPicPr>
        <p:blipFill>
          <a:blip r:embed="rId2" cstate="print"/>
          <a:stretch>
            <a:fillRect/>
          </a:stretch>
        </p:blipFill>
        <p:spPr>
          <a:xfrm>
            <a:off x="914400" y="3886200"/>
            <a:ext cx="3057525" cy="2480402"/>
          </a:xfrm>
        </p:spPr>
      </p:pic>
      <p:pic>
        <p:nvPicPr>
          <p:cNvPr id="6" name="Content Placeholder 5" descr="pet partners logo.jpg"/>
          <p:cNvPicPr>
            <a:picLocks noGrp="1" noChangeAspect="1"/>
          </p:cNvPicPr>
          <p:nvPr>
            <p:ph sz="quarter" idx="2"/>
          </p:nvPr>
        </p:nvPicPr>
        <p:blipFill>
          <a:blip r:embed="rId3" cstate="print"/>
          <a:stretch>
            <a:fillRect/>
          </a:stretch>
        </p:blipFill>
        <p:spPr>
          <a:xfrm>
            <a:off x="990600" y="1905000"/>
            <a:ext cx="2752725" cy="1657350"/>
          </a:xfrm>
        </p:spPr>
      </p:pic>
      <p:pic>
        <p:nvPicPr>
          <p:cNvPr id="7" name="Picture 6" descr="project canine logo picture.jpg"/>
          <p:cNvPicPr>
            <a:picLocks noChangeAspect="1"/>
          </p:cNvPicPr>
          <p:nvPr/>
        </p:nvPicPr>
        <p:blipFill>
          <a:blip r:embed="rId4" cstate="print"/>
          <a:stretch>
            <a:fillRect/>
          </a:stretch>
        </p:blipFill>
        <p:spPr>
          <a:xfrm>
            <a:off x="4648200" y="2590800"/>
            <a:ext cx="3453096" cy="25812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Canine Companions for Independence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Facility Dogs</a:t>
            </a:r>
          </a:p>
          <a:p>
            <a:endParaRPr lang="en-US" dirty="0" smtClean="0"/>
          </a:p>
          <a:p>
            <a:r>
              <a:rPr lang="en-US" dirty="0" smtClean="0"/>
              <a:t>Companion Dogs</a:t>
            </a:r>
          </a:p>
          <a:p>
            <a:endParaRPr lang="en-US" dirty="0" smtClean="0"/>
          </a:p>
          <a:p>
            <a:r>
              <a:rPr lang="en-US" dirty="0" smtClean="0"/>
              <a:t>Service Dogs</a:t>
            </a:r>
          </a:p>
          <a:p>
            <a:endParaRPr lang="en-US" dirty="0" smtClean="0"/>
          </a:p>
          <a:p>
            <a:r>
              <a:rPr lang="en-US" dirty="0" smtClean="0"/>
              <a:t>PTSD Dogs</a:t>
            </a:r>
          </a:p>
          <a:p>
            <a:endParaRPr lang="en-US" dirty="0" smtClean="0"/>
          </a:p>
          <a:p>
            <a:r>
              <a:rPr lang="en-US" dirty="0" smtClean="0"/>
              <a:t>Hearing Dogs</a:t>
            </a:r>
            <a:endParaRPr lang="en-US" dirty="0"/>
          </a:p>
        </p:txBody>
      </p:sp>
      <p:pic>
        <p:nvPicPr>
          <p:cNvPr id="5" name="Content Placeholder 4" descr="Wounded-Veteran-and-Canine-Companion.jpg"/>
          <p:cNvPicPr>
            <a:picLocks noGrp="1" noChangeAspect="1"/>
          </p:cNvPicPr>
          <p:nvPr>
            <p:ph sz="quarter" idx="2"/>
          </p:nvPr>
        </p:nvPicPr>
        <p:blipFill>
          <a:blip r:embed="rId2" cstate="print"/>
          <a:stretch>
            <a:fillRect/>
          </a:stretch>
        </p:blipFill>
        <p:spPr>
          <a:xfrm>
            <a:off x="3962400" y="1981200"/>
            <a:ext cx="2047875" cy="3562350"/>
          </a:xfrm>
        </p:spPr>
      </p:pic>
      <p:pic>
        <p:nvPicPr>
          <p:cNvPr id="6" name="Picture 5" descr="cci dog with little blonde boy.jpg"/>
          <p:cNvPicPr>
            <a:picLocks noChangeAspect="1"/>
          </p:cNvPicPr>
          <p:nvPr/>
        </p:nvPicPr>
        <p:blipFill>
          <a:blip r:embed="rId3" cstate="print"/>
          <a:stretch>
            <a:fillRect/>
          </a:stretch>
        </p:blipFill>
        <p:spPr>
          <a:xfrm>
            <a:off x="6248400" y="2667000"/>
            <a:ext cx="2619375" cy="1743075"/>
          </a:xfrm>
          <a:prstGeom prst="rect">
            <a:avLst/>
          </a:prstGeom>
        </p:spPr>
      </p:pic>
      <p:pic>
        <p:nvPicPr>
          <p:cNvPr id="7" name="Picture 6" descr="logo_cci_big.gif"/>
          <p:cNvPicPr>
            <a:picLocks noChangeAspect="1"/>
          </p:cNvPicPr>
          <p:nvPr/>
        </p:nvPicPr>
        <p:blipFill>
          <a:blip r:embed="rId4" cstate="print"/>
          <a:stretch>
            <a:fillRect/>
          </a:stretch>
        </p:blipFill>
        <p:spPr>
          <a:xfrm>
            <a:off x="6400800" y="0"/>
            <a:ext cx="1828800" cy="12287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Program</a:t>
            </a:r>
            <a:endParaRPr lang="en-US" dirty="0"/>
          </a:p>
        </p:txBody>
      </p:sp>
      <p:pic>
        <p:nvPicPr>
          <p:cNvPr id="5" name="Content Placeholder 4" descr="little girl hugging.jpg"/>
          <p:cNvPicPr>
            <a:picLocks noGrp="1" noChangeAspect="1"/>
          </p:cNvPicPr>
          <p:nvPr>
            <p:ph sz="quarter" idx="1"/>
          </p:nvPr>
        </p:nvPicPr>
        <p:blipFill>
          <a:blip r:embed="rId2" cstate="print"/>
          <a:stretch>
            <a:fillRect/>
          </a:stretch>
        </p:blipFill>
        <p:spPr>
          <a:xfrm>
            <a:off x="381000" y="2057400"/>
            <a:ext cx="2066925" cy="2209800"/>
          </a:xfrm>
        </p:spPr>
      </p:pic>
      <p:sp>
        <p:nvSpPr>
          <p:cNvPr id="8" name="TextBox 7"/>
          <p:cNvSpPr txBox="1"/>
          <p:nvPr/>
        </p:nvSpPr>
        <p:spPr>
          <a:xfrm>
            <a:off x="4038600" y="1752600"/>
            <a:ext cx="4572000" cy="369332"/>
          </a:xfrm>
          <a:prstGeom prst="rect">
            <a:avLst/>
          </a:prstGeom>
          <a:noFill/>
        </p:spPr>
        <p:txBody>
          <a:bodyPr wrap="square" rtlCol="0">
            <a:spAutoFit/>
          </a:bodyPr>
          <a:lstStyle/>
          <a:p>
            <a:endParaRPr lang="en-US" dirty="0"/>
          </a:p>
        </p:txBody>
      </p:sp>
      <p:sp>
        <p:nvSpPr>
          <p:cNvPr id="9" name="TextBox 8"/>
          <p:cNvSpPr txBox="1"/>
          <p:nvPr/>
        </p:nvSpPr>
        <p:spPr>
          <a:xfrm>
            <a:off x="2743200" y="1752600"/>
            <a:ext cx="6096000" cy="3816429"/>
          </a:xfrm>
          <a:prstGeom prst="rect">
            <a:avLst/>
          </a:prstGeom>
          <a:noFill/>
        </p:spPr>
        <p:txBody>
          <a:bodyPr wrap="square" rtlCol="0">
            <a:spAutoFit/>
          </a:bodyPr>
          <a:lstStyle/>
          <a:p>
            <a:pPr>
              <a:buFont typeface="Arial" pitchFamily="34" charset="0"/>
              <a:buChar char="•"/>
            </a:pPr>
            <a:r>
              <a:rPr lang="en-US" sz="3200" dirty="0" smtClean="0"/>
              <a:t>Recruitment</a:t>
            </a:r>
          </a:p>
          <a:p>
            <a:pPr>
              <a:buFont typeface="Arial" pitchFamily="34" charset="0"/>
              <a:buChar char="•"/>
            </a:pPr>
            <a:r>
              <a:rPr lang="en-US" sz="3200" dirty="0" smtClean="0"/>
              <a:t>Policy and Procedure</a:t>
            </a:r>
          </a:p>
          <a:p>
            <a:pPr>
              <a:buFont typeface="Arial" pitchFamily="34" charset="0"/>
              <a:buChar char="•"/>
            </a:pPr>
            <a:r>
              <a:rPr lang="en-US" sz="3200" dirty="0" smtClean="0"/>
              <a:t>Volunteer Team in Person</a:t>
            </a:r>
          </a:p>
          <a:p>
            <a:r>
              <a:rPr lang="en-US" sz="3200" dirty="0" smtClean="0"/>
              <a:t>  assessment</a:t>
            </a:r>
          </a:p>
          <a:p>
            <a:pPr>
              <a:buFont typeface="Arial" pitchFamily="34" charset="0"/>
              <a:buChar char="•"/>
            </a:pPr>
            <a:r>
              <a:rPr lang="en-US" sz="3200" dirty="0" smtClean="0"/>
              <a:t>Joint Visits</a:t>
            </a:r>
          </a:p>
          <a:p>
            <a:pPr>
              <a:buFont typeface="Arial" pitchFamily="34" charset="0"/>
              <a:buChar char="•"/>
            </a:pPr>
            <a:r>
              <a:rPr lang="en-US" sz="3200" dirty="0" smtClean="0"/>
              <a:t>Ongoing support and </a:t>
            </a:r>
          </a:p>
          <a:p>
            <a:r>
              <a:rPr lang="en-US" sz="3200" dirty="0" smtClean="0"/>
              <a:t>  supervision</a:t>
            </a:r>
          </a:p>
          <a:p>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Placeholder 6" descr="_MG_5146.JPG"/>
          <p:cNvPicPr>
            <a:picLocks noGrp="1" noChangeAspect="1"/>
          </p:cNvPicPr>
          <p:nvPr>
            <p:ph type="pic" idx="1"/>
          </p:nvPr>
        </p:nvPicPr>
        <p:blipFill>
          <a:blip r:embed="rId2" cstate="print"/>
          <a:srcRect t="29918" b="29918"/>
          <a:stretch>
            <a:fillRect/>
          </a:stretch>
        </p:blipFill>
        <p:spPr>
          <a:xfrm>
            <a:off x="1560576" y="914400"/>
            <a:ext cx="7583424" cy="456895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Learning Objectives</a:t>
            </a:r>
            <a:endParaRPr lang="en-US" sz="3600" b="1" dirty="0"/>
          </a:p>
        </p:txBody>
      </p:sp>
      <p:sp>
        <p:nvSpPr>
          <p:cNvPr id="3" name="Content Placeholder 2"/>
          <p:cNvSpPr>
            <a:spLocks noGrp="1"/>
          </p:cNvSpPr>
          <p:nvPr>
            <p:ph sz="quarter" idx="1"/>
          </p:nvPr>
        </p:nvSpPr>
        <p:spPr/>
        <p:txBody>
          <a:bodyPr>
            <a:normAutofit fontScale="70000" lnSpcReduction="20000"/>
          </a:bodyPr>
          <a:lstStyle/>
          <a:p>
            <a:pPr>
              <a:buNone/>
            </a:pPr>
            <a:r>
              <a:rPr lang="en-US" sz="3200" dirty="0" smtClean="0"/>
              <a:t>  </a:t>
            </a:r>
            <a:br>
              <a:rPr lang="en-US" sz="3200" dirty="0" smtClean="0"/>
            </a:br>
            <a:r>
              <a:rPr lang="en-US" sz="3200" dirty="0" smtClean="0"/>
              <a:t>1. Recognize the impact and benefit of a AAA/T program 	for grieving children, families and hospice/palliative	</a:t>
            </a:r>
            <a:br>
              <a:rPr lang="en-US" sz="3200" dirty="0" smtClean="0"/>
            </a:br>
            <a:r>
              <a:rPr lang="en-US" sz="3200" dirty="0" smtClean="0"/>
              <a:t>        care professionals.</a:t>
            </a:r>
          </a:p>
          <a:p>
            <a:pPr>
              <a:buNone/>
            </a:pPr>
            <a:r>
              <a:rPr lang="en-US" sz="3200" dirty="0" smtClean="0"/>
              <a:t/>
            </a:r>
            <a:br>
              <a:rPr lang="en-US" sz="3200" dirty="0" smtClean="0"/>
            </a:br>
            <a:r>
              <a:rPr lang="en-US" sz="3200" dirty="0" smtClean="0"/>
              <a:t>2. Describe	AAA/T	strategies and	interventions for	supporting grieving children and families</a:t>
            </a:r>
            <a:r>
              <a:rPr lang="en-US" sz="3200" dirty="0" smtClean="0"/>
              <a:t>.</a:t>
            </a:r>
          </a:p>
          <a:p>
            <a:pPr>
              <a:buNone/>
            </a:pPr>
            <a:r>
              <a:rPr lang="en-US" sz="3200" dirty="0" smtClean="0"/>
              <a:t/>
            </a:r>
            <a:br>
              <a:rPr lang="en-US" sz="3200" dirty="0" smtClean="0"/>
            </a:br>
            <a:r>
              <a:rPr lang="en-US" sz="3200" dirty="0" smtClean="0"/>
              <a:t>3. List the characteristics of a successful therapy	dog team	and resources	for becoming a AAA/T	 team</a:t>
            </a:r>
            <a:r>
              <a:rPr lang="en-US" sz="3200" dirty="0" smtClean="0"/>
              <a:t>.</a:t>
            </a:r>
          </a:p>
          <a:p>
            <a:pPr>
              <a:buNone/>
            </a:pPr>
            <a:r>
              <a:rPr lang="en-US" sz="3200" dirty="0" smtClean="0"/>
              <a:t/>
            </a:r>
            <a:br>
              <a:rPr lang="en-US" sz="3200" dirty="0" smtClean="0"/>
            </a:br>
            <a:r>
              <a:rPr lang="en-US" sz="3200" dirty="0" smtClean="0"/>
              <a:t>4. Identify the components	for developing	and	implementing an animal assistance activity and	</a:t>
            </a:r>
            <a:br>
              <a:rPr lang="en-US" sz="3200" dirty="0" smtClean="0"/>
            </a:br>
            <a:r>
              <a:rPr lang="en-US" sz="3200" dirty="0" smtClean="0"/>
              <a:t>        therapy program.</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Animal Therapy</a:t>
            </a:r>
            <a:endParaRPr lang="en-US" dirty="0"/>
          </a:p>
        </p:txBody>
      </p:sp>
      <p:pic>
        <p:nvPicPr>
          <p:cNvPr id="6" name="Content Placeholder 5" descr="nurse dogs.jpg"/>
          <p:cNvPicPr>
            <a:picLocks noGrp="1" noChangeAspect="1"/>
          </p:cNvPicPr>
          <p:nvPr>
            <p:ph sz="quarter" idx="1"/>
          </p:nvPr>
        </p:nvPicPr>
        <p:blipFill>
          <a:blip r:embed="rId3" cstate="print"/>
          <a:stretch>
            <a:fillRect/>
          </a:stretch>
        </p:blipFill>
        <p:spPr>
          <a:xfrm>
            <a:off x="762000" y="2438400"/>
            <a:ext cx="3219450" cy="3219450"/>
          </a:xfrm>
        </p:spPr>
      </p:pic>
      <p:sp>
        <p:nvSpPr>
          <p:cNvPr id="5" name="Content Placeholder 4"/>
          <p:cNvSpPr>
            <a:spLocks noGrp="1"/>
          </p:cNvSpPr>
          <p:nvPr>
            <p:ph sz="quarter" idx="2"/>
          </p:nvPr>
        </p:nvSpPr>
        <p:spPr/>
        <p:txBody>
          <a:bodyPr/>
          <a:lstStyle/>
          <a:p>
            <a:r>
              <a:rPr lang="en-US" dirty="0" smtClean="0"/>
              <a:t>Florence Nightingale 1800’s</a:t>
            </a:r>
          </a:p>
          <a:p>
            <a:r>
              <a:rPr lang="en-US" dirty="0" smtClean="0"/>
              <a:t>Freud and “</a:t>
            </a:r>
            <a:r>
              <a:rPr lang="en-US" dirty="0" err="1" smtClean="0"/>
              <a:t>Jofi</a:t>
            </a:r>
            <a:r>
              <a:rPr lang="en-US" dirty="0" smtClean="0"/>
              <a:t>” 1930’s</a:t>
            </a:r>
          </a:p>
          <a:p>
            <a:r>
              <a:rPr lang="en-US" dirty="0" err="1" smtClean="0"/>
              <a:t>Levison</a:t>
            </a:r>
            <a:r>
              <a:rPr lang="en-US" dirty="0" smtClean="0"/>
              <a:t> paper @ APA 1960’s</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Assisted Activity</a:t>
            </a:r>
            <a:endParaRPr lang="en-US" dirty="0"/>
          </a:p>
        </p:txBody>
      </p:sp>
      <p:pic>
        <p:nvPicPr>
          <p:cNvPr id="4" name="Content Placeholder 3" descr="black dog surrounded by young people.jpg"/>
          <p:cNvPicPr>
            <a:picLocks noGrp="1" noChangeAspect="1"/>
          </p:cNvPicPr>
          <p:nvPr>
            <p:ph sz="quarter" idx="1"/>
          </p:nvPr>
        </p:nvPicPr>
        <p:blipFill>
          <a:blip r:embed="rId3" cstate="print"/>
          <a:stretch>
            <a:fillRect/>
          </a:stretch>
        </p:blipFill>
        <p:spPr>
          <a:xfrm>
            <a:off x="2441575" y="1600200"/>
            <a:ext cx="4495800" cy="44958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Assisted Therapy</a:t>
            </a:r>
            <a:endParaRPr lang="en-US" dirty="0"/>
          </a:p>
        </p:txBody>
      </p:sp>
      <p:pic>
        <p:nvPicPr>
          <p:cNvPr id="10" name="Content Placeholder 9" descr="cci dog with little blonde boy.jpg"/>
          <p:cNvPicPr>
            <a:picLocks noGrp="1" noChangeAspect="1"/>
          </p:cNvPicPr>
          <p:nvPr>
            <p:ph sz="quarter" idx="1"/>
          </p:nvPr>
        </p:nvPicPr>
        <p:blipFill>
          <a:blip r:embed="rId2" cstate="print"/>
          <a:stretch>
            <a:fillRect/>
          </a:stretch>
        </p:blipFill>
        <p:spPr>
          <a:xfrm>
            <a:off x="2133600" y="2438400"/>
            <a:ext cx="4779962" cy="318084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sz="quarter" idx="1"/>
          </p:nvPr>
        </p:nvSpPr>
        <p:spPr/>
        <p:txBody>
          <a:bodyPr>
            <a:normAutofit/>
          </a:bodyPr>
          <a:lstStyle/>
          <a:p>
            <a:r>
              <a:rPr lang="en-US" dirty="0" smtClean="0"/>
              <a:t>Psycho Social Goals</a:t>
            </a:r>
          </a:p>
          <a:p>
            <a:pPr lvl="1"/>
            <a:r>
              <a:rPr lang="en-US" dirty="0" smtClean="0"/>
              <a:t>Stress reduction</a:t>
            </a:r>
          </a:p>
          <a:p>
            <a:pPr lvl="1"/>
            <a:r>
              <a:rPr lang="en-US" dirty="0" smtClean="0"/>
              <a:t>Distraction</a:t>
            </a:r>
          </a:p>
          <a:p>
            <a:pPr lvl="1"/>
            <a:r>
              <a:rPr lang="en-US" dirty="0" smtClean="0"/>
              <a:t>Pain management</a:t>
            </a:r>
          </a:p>
          <a:p>
            <a:pPr lvl="1"/>
            <a:r>
              <a:rPr lang="en-US" dirty="0" smtClean="0"/>
              <a:t>Life Review</a:t>
            </a:r>
          </a:p>
          <a:p>
            <a:pPr lvl="1"/>
            <a:r>
              <a:rPr lang="en-US" dirty="0" smtClean="0"/>
              <a:t>General Coping</a:t>
            </a:r>
          </a:p>
          <a:p>
            <a:pPr lvl="1"/>
            <a:r>
              <a:rPr lang="en-US" dirty="0" smtClean="0"/>
              <a:t>E</a:t>
            </a:r>
            <a:r>
              <a:rPr lang="en-US" dirty="0" smtClean="0"/>
              <a:t>motional </a:t>
            </a:r>
            <a:r>
              <a:rPr lang="en-US" dirty="0" smtClean="0"/>
              <a:t>well being</a:t>
            </a:r>
          </a:p>
          <a:p>
            <a:endParaRPr lang="en-US" dirty="0" smtClean="0"/>
          </a:p>
          <a:p>
            <a:endParaRPr lang="en-US" dirty="0" smtClean="0"/>
          </a:p>
          <a:p>
            <a:pPr lvl="1">
              <a:buNone/>
            </a:pPr>
            <a:endParaRPr lang="en-US" dirty="0" smtClean="0"/>
          </a:p>
          <a:p>
            <a:pPr>
              <a:buNone/>
            </a:pPr>
            <a:endParaRPr lang="en-US" dirty="0" smtClean="0"/>
          </a:p>
          <a:p>
            <a:endParaRPr lang="en-US" dirty="0" smtClean="0"/>
          </a:p>
        </p:txBody>
      </p:sp>
      <p:pic>
        <p:nvPicPr>
          <p:cNvPr id="1026" name="Picture 2" descr="C:\Users\Albert\Downloads\2015-02-15_16.33.30.jpg"/>
          <p:cNvPicPr>
            <a:picLocks noChangeAspect="1" noChangeArrowheads="1"/>
          </p:cNvPicPr>
          <p:nvPr/>
        </p:nvPicPr>
        <p:blipFill>
          <a:blip r:embed="rId3" cstate="print"/>
          <a:srcRect/>
          <a:stretch>
            <a:fillRect/>
          </a:stretch>
        </p:blipFill>
        <p:spPr bwMode="auto">
          <a:xfrm>
            <a:off x="5029200" y="838200"/>
            <a:ext cx="3526492" cy="5486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a:t>
            </a:r>
            <a:endParaRPr lang="en-US" dirty="0"/>
          </a:p>
        </p:txBody>
      </p:sp>
      <p:sp>
        <p:nvSpPr>
          <p:cNvPr id="5" name="Content Placeholder 4"/>
          <p:cNvSpPr>
            <a:spLocks noGrp="1"/>
          </p:cNvSpPr>
          <p:nvPr>
            <p:ph sz="quarter" idx="1"/>
          </p:nvPr>
        </p:nvSpPr>
        <p:spPr/>
        <p:txBody>
          <a:bodyPr/>
          <a:lstStyle/>
          <a:p>
            <a:r>
              <a:rPr lang="en-US" dirty="0" smtClean="0"/>
              <a:t>Physical Goals</a:t>
            </a:r>
          </a:p>
          <a:p>
            <a:pPr lvl="1"/>
            <a:r>
              <a:rPr lang="en-US" dirty="0" smtClean="0"/>
              <a:t>Stress reduction</a:t>
            </a:r>
          </a:p>
          <a:p>
            <a:pPr lvl="1"/>
            <a:r>
              <a:rPr lang="en-US" dirty="0" smtClean="0"/>
              <a:t>Pain management</a:t>
            </a:r>
          </a:p>
          <a:p>
            <a:pPr lvl="1"/>
            <a:r>
              <a:rPr lang="en-US" dirty="0" err="1" smtClean="0"/>
              <a:t>RestorativeTherapy</a:t>
            </a:r>
            <a:endParaRPr lang="en-US" dirty="0" smtClean="0"/>
          </a:p>
          <a:p>
            <a:pPr lvl="2"/>
            <a:r>
              <a:rPr lang="en-US" dirty="0" smtClean="0"/>
              <a:t>P</a:t>
            </a:r>
            <a:r>
              <a:rPr lang="en-US" dirty="0" smtClean="0"/>
              <a:t>hysical</a:t>
            </a:r>
          </a:p>
          <a:p>
            <a:pPr lvl="2"/>
            <a:r>
              <a:rPr lang="en-US" dirty="0" smtClean="0"/>
              <a:t>Occupational</a:t>
            </a:r>
          </a:p>
          <a:p>
            <a:pPr lvl="2"/>
            <a:r>
              <a:rPr lang="en-US" dirty="0" smtClean="0"/>
              <a:t>Speech</a:t>
            </a:r>
            <a:endParaRPr lang="en-US" dirty="0" smtClean="0"/>
          </a:p>
          <a:p>
            <a:endParaRPr lang="en-US" dirty="0"/>
          </a:p>
        </p:txBody>
      </p:sp>
      <p:pic>
        <p:nvPicPr>
          <p:cNvPr id="7" name="Content Placeholder 6" descr="older woman and retriever.jpg"/>
          <p:cNvPicPr>
            <a:picLocks noGrp="1" noChangeAspect="1"/>
          </p:cNvPicPr>
          <p:nvPr>
            <p:ph sz="quarter" idx="2"/>
          </p:nvPr>
        </p:nvPicPr>
        <p:blipFill>
          <a:blip r:embed="rId2" cstate="print"/>
          <a:stretch>
            <a:fillRect/>
          </a:stretch>
        </p:blipFill>
        <p:spPr>
          <a:xfrm>
            <a:off x="4845050" y="2417763"/>
            <a:ext cx="3886200" cy="29146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AAT helpful?</a:t>
            </a:r>
            <a:endParaRPr lang="en-US" dirty="0"/>
          </a:p>
        </p:txBody>
      </p:sp>
      <p:pic>
        <p:nvPicPr>
          <p:cNvPr id="6" name="Content Placeholder 5" descr="April-2014-028-FB-copy-300x192.jpg"/>
          <p:cNvPicPr>
            <a:picLocks noGrp="1" noChangeAspect="1"/>
          </p:cNvPicPr>
          <p:nvPr>
            <p:ph sz="quarter" idx="1"/>
          </p:nvPr>
        </p:nvPicPr>
        <p:blipFill>
          <a:blip r:embed="rId2" cstate="print"/>
          <a:stretch>
            <a:fillRect/>
          </a:stretch>
        </p:blipFill>
        <p:spPr>
          <a:xfrm>
            <a:off x="4800600" y="1752600"/>
            <a:ext cx="3810000" cy="2438400"/>
          </a:xfrm>
        </p:spPr>
      </p:pic>
      <p:pic>
        <p:nvPicPr>
          <p:cNvPr id="5" name="Content Placeholder 4" descr="images.jpg"/>
          <p:cNvPicPr>
            <a:picLocks noGrp="1" noChangeAspect="1"/>
          </p:cNvPicPr>
          <p:nvPr>
            <p:ph sz="quarter" idx="2"/>
          </p:nvPr>
        </p:nvPicPr>
        <p:blipFill>
          <a:blip r:embed="rId3" cstate="print"/>
          <a:stretch>
            <a:fillRect/>
          </a:stretch>
        </p:blipFill>
        <p:spPr>
          <a:xfrm>
            <a:off x="4882243" y="4495800"/>
            <a:ext cx="3537857" cy="1981200"/>
          </a:xfrm>
        </p:spPr>
      </p:pic>
      <p:sp>
        <p:nvSpPr>
          <p:cNvPr id="7" name="TextBox 6"/>
          <p:cNvSpPr txBox="1"/>
          <p:nvPr/>
        </p:nvSpPr>
        <p:spPr>
          <a:xfrm>
            <a:off x="609600" y="1752600"/>
            <a:ext cx="3962400" cy="5078313"/>
          </a:xfrm>
          <a:prstGeom prst="rect">
            <a:avLst/>
          </a:prstGeom>
          <a:noFill/>
        </p:spPr>
        <p:txBody>
          <a:bodyPr wrap="square" rtlCol="0">
            <a:spAutoFit/>
          </a:bodyPr>
          <a:lstStyle/>
          <a:p>
            <a:pPr>
              <a:buFont typeface="Arial" pitchFamily="34" charset="0"/>
              <a:buChar char="•"/>
            </a:pPr>
            <a:r>
              <a:rPr lang="en-US" sz="2400" dirty="0" smtClean="0"/>
              <a:t>Hospitals</a:t>
            </a:r>
          </a:p>
          <a:p>
            <a:pPr>
              <a:buFont typeface="Arial" pitchFamily="34" charset="0"/>
              <a:buChar char="•"/>
            </a:pPr>
            <a:r>
              <a:rPr lang="en-US" sz="2400" dirty="0" smtClean="0"/>
              <a:t>Geriatric Housing &amp; Clinics</a:t>
            </a:r>
          </a:p>
          <a:p>
            <a:pPr>
              <a:buFont typeface="Arial" pitchFamily="34" charset="0"/>
              <a:buChar char="•"/>
            </a:pPr>
            <a:r>
              <a:rPr lang="en-US" sz="2400" dirty="0" smtClean="0"/>
              <a:t>Post Critical Event</a:t>
            </a:r>
          </a:p>
          <a:p>
            <a:pPr>
              <a:buFont typeface="Arial" pitchFamily="34" charset="0"/>
              <a:buChar char="•"/>
            </a:pPr>
            <a:r>
              <a:rPr lang="en-US" sz="2400" dirty="0" smtClean="0"/>
              <a:t>Hospice</a:t>
            </a:r>
          </a:p>
          <a:p>
            <a:pPr>
              <a:buFont typeface="Arial" pitchFamily="34" charset="0"/>
              <a:buChar char="•"/>
            </a:pPr>
            <a:r>
              <a:rPr lang="en-US" sz="2400" dirty="0" smtClean="0"/>
              <a:t>Therapy Clinics</a:t>
            </a:r>
          </a:p>
          <a:p>
            <a:pPr>
              <a:buFont typeface="Arial" pitchFamily="34" charset="0"/>
              <a:buChar char="•"/>
            </a:pPr>
            <a:r>
              <a:rPr lang="en-US" sz="2400" dirty="0" smtClean="0"/>
              <a:t>Court Support</a:t>
            </a:r>
          </a:p>
          <a:p>
            <a:pPr>
              <a:buFont typeface="Arial" pitchFamily="34" charset="0"/>
              <a:buChar char="•"/>
            </a:pPr>
            <a:r>
              <a:rPr lang="en-US" sz="2400" dirty="0" smtClean="0"/>
              <a:t>Wounded Warrior   Programs</a:t>
            </a:r>
          </a:p>
          <a:p>
            <a:pPr>
              <a:buFont typeface="Arial" pitchFamily="34" charset="0"/>
              <a:buChar char="•"/>
            </a:pPr>
            <a:r>
              <a:rPr lang="en-US" sz="2400" dirty="0" smtClean="0"/>
              <a:t>PTSD Clinics</a:t>
            </a:r>
          </a:p>
          <a:p>
            <a:pPr>
              <a:buFont typeface="Arial" pitchFamily="34" charset="0"/>
              <a:buChar char="•"/>
            </a:pPr>
            <a:r>
              <a:rPr lang="en-US" sz="2400" dirty="0" smtClean="0"/>
              <a:t>Children’s Camp</a:t>
            </a:r>
          </a:p>
          <a:p>
            <a:pPr>
              <a:buFont typeface="Arial" pitchFamily="34" charset="0"/>
              <a:buChar char="•"/>
            </a:pPr>
            <a:r>
              <a:rPr lang="en-US" sz="2400" dirty="0" smtClean="0"/>
              <a:t>Reading Programs</a:t>
            </a:r>
          </a:p>
          <a:p>
            <a:pPr>
              <a:buFont typeface="Arial" pitchFamily="34" charset="0"/>
              <a:buChar char="•"/>
            </a:pPr>
            <a:endParaRPr lang="en-US" sz="2000" dirty="0" smtClean="0"/>
          </a:p>
          <a:p>
            <a:pPr>
              <a:buFont typeface="Arial" pitchFamily="34" charset="0"/>
              <a:buChar char="•"/>
            </a:pPr>
            <a:endParaRPr lang="en-US" sz="2000" dirty="0" smtClean="0"/>
          </a:p>
          <a:p>
            <a:endParaRPr lang="en-US" sz="20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3037</TotalTime>
  <Words>358</Words>
  <Application>Microsoft Office PowerPoint</Application>
  <PresentationFormat>On-screen Show (4:3)</PresentationFormat>
  <Paragraphs>96</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Median</vt:lpstr>
      <vt:lpstr>Hope  IS A 4 LEGGED WORD</vt:lpstr>
      <vt:lpstr>Slide 2</vt:lpstr>
      <vt:lpstr>Learning Objectives</vt:lpstr>
      <vt:lpstr>History of Animal Therapy</vt:lpstr>
      <vt:lpstr>Animal Assisted Activity</vt:lpstr>
      <vt:lpstr>Animal Assisted Therapy</vt:lpstr>
      <vt:lpstr>BENEFITS</vt:lpstr>
      <vt:lpstr>Benefits</vt:lpstr>
      <vt:lpstr>When is AAT helpful?</vt:lpstr>
      <vt:lpstr>Strategies &amp; Interventions</vt:lpstr>
      <vt:lpstr>Interventions &amp; Activities</vt:lpstr>
      <vt:lpstr>Slide 12</vt:lpstr>
      <vt:lpstr>A Successful Team –Selection &amp; Assessment</vt:lpstr>
      <vt:lpstr>“Certification” Programs</vt:lpstr>
      <vt:lpstr>Canine Companions for Independence</vt:lpstr>
      <vt:lpstr>Creating Program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IS A 4 LEGGED WORD</dc:title>
  <dc:creator>Maureen</dc:creator>
  <cp:lastModifiedBy>Maureen</cp:lastModifiedBy>
  <cp:revision>6</cp:revision>
  <dcterms:created xsi:type="dcterms:W3CDTF">2015-01-18T21:49:50Z</dcterms:created>
  <dcterms:modified xsi:type="dcterms:W3CDTF">2015-02-16T00:59:46Z</dcterms:modified>
</cp:coreProperties>
</file>