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49"/>
  </p:notesMasterIdLst>
  <p:sldIdLst>
    <p:sldId id="256" r:id="rId2"/>
    <p:sldId id="310" r:id="rId3"/>
    <p:sldId id="257" r:id="rId4"/>
    <p:sldId id="265" r:id="rId5"/>
    <p:sldId id="266" r:id="rId6"/>
    <p:sldId id="268" r:id="rId7"/>
    <p:sldId id="269" r:id="rId8"/>
    <p:sldId id="271" r:id="rId9"/>
    <p:sldId id="272" r:id="rId10"/>
    <p:sldId id="273" r:id="rId11"/>
    <p:sldId id="274" r:id="rId12"/>
    <p:sldId id="276" r:id="rId13"/>
    <p:sldId id="307" r:id="rId14"/>
    <p:sldId id="258" r:id="rId15"/>
    <p:sldId id="259" r:id="rId16"/>
    <p:sldId id="260" r:id="rId17"/>
    <p:sldId id="277" r:id="rId18"/>
    <p:sldId id="281" r:id="rId19"/>
    <p:sldId id="291" r:id="rId20"/>
    <p:sldId id="280" r:id="rId21"/>
    <p:sldId id="293" r:id="rId22"/>
    <p:sldId id="282" r:id="rId23"/>
    <p:sldId id="292" r:id="rId24"/>
    <p:sldId id="294" r:id="rId25"/>
    <p:sldId id="311" r:id="rId26"/>
    <p:sldId id="295" r:id="rId27"/>
    <p:sldId id="300" r:id="rId28"/>
    <p:sldId id="296" r:id="rId29"/>
    <p:sldId id="297" r:id="rId30"/>
    <p:sldId id="298" r:id="rId31"/>
    <p:sldId id="299" r:id="rId32"/>
    <p:sldId id="283" r:id="rId33"/>
    <p:sldId id="301" r:id="rId34"/>
    <p:sldId id="284" r:id="rId35"/>
    <p:sldId id="302" r:id="rId36"/>
    <p:sldId id="285" r:id="rId37"/>
    <p:sldId id="303" r:id="rId38"/>
    <p:sldId id="286" r:id="rId39"/>
    <p:sldId id="288" r:id="rId40"/>
    <p:sldId id="308" r:id="rId41"/>
    <p:sldId id="309" r:id="rId42"/>
    <p:sldId id="287" r:id="rId43"/>
    <p:sldId id="304" r:id="rId44"/>
    <p:sldId id="305" r:id="rId45"/>
    <p:sldId id="306" r:id="rId46"/>
    <p:sldId id="289" r:id="rId47"/>
    <p:sldId id="29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2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C75DF-07BF-664A-9076-A2B7B78F3A45}"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1DC617CF-8669-0D45-8D6C-B365C7E16EB8}">
      <dgm:prSet phldrT="[Text]"/>
      <dgm:spPr/>
      <dgm:t>
        <a:bodyPr/>
        <a:lstStyle/>
        <a:p>
          <a:r>
            <a:rPr lang="en-US" dirty="0" smtClean="0"/>
            <a:t>Think:</a:t>
          </a:r>
        </a:p>
        <a:p>
          <a:r>
            <a:rPr lang="en-US" dirty="0" smtClean="0"/>
            <a:t>-Illness and death is temporary and reversible</a:t>
          </a:r>
        </a:p>
        <a:p>
          <a:r>
            <a:rPr lang="en-US" dirty="0" smtClean="0"/>
            <a:t>-Fantasy and reality not separated</a:t>
          </a:r>
        </a:p>
        <a:p>
          <a:r>
            <a:rPr lang="en-US" dirty="0" smtClean="0"/>
            <a:t>-Has short-term memory</a:t>
          </a:r>
        </a:p>
        <a:p>
          <a:endParaRPr lang="en-US" dirty="0"/>
        </a:p>
      </dgm:t>
    </dgm:pt>
    <dgm:pt modelId="{E337190B-BA78-364A-9235-01718793FE29}" type="parTrans" cxnId="{A0EAE000-480F-EA49-9F89-68C75304A981}">
      <dgm:prSet/>
      <dgm:spPr/>
      <dgm:t>
        <a:bodyPr/>
        <a:lstStyle/>
        <a:p>
          <a:endParaRPr lang="en-US"/>
        </a:p>
      </dgm:t>
    </dgm:pt>
    <dgm:pt modelId="{49DCBB27-0464-6A43-8715-C24B27EDFB91}" type="sibTrans" cxnId="{A0EAE000-480F-EA49-9F89-68C75304A981}">
      <dgm:prSet/>
      <dgm:spPr/>
      <dgm:t>
        <a:bodyPr/>
        <a:lstStyle/>
        <a:p>
          <a:endParaRPr lang="en-US"/>
        </a:p>
      </dgm:t>
    </dgm:pt>
    <dgm:pt modelId="{48E0FF9F-B9BE-4C49-816C-CC79CCE346FC}">
      <dgm:prSet phldrT="[Text]"/>
      <dgm:spPr/>
      <dgm:t>
        <a:bodyPr/>
        <a:lstStyle/>
        <a:p>
          <a:r>
            <a:rPr lang="en-US" dirty="0" smtClean="0"/>
            <a:t>Feel:</a:t>
          </a:r>
        </a:p>
        <a:p>
          <a:r>
            <a:rPr lang="en-US" dirty="0" smtClean="0"/>
            <a:t>Sad, anxious, confused, angry, scared, cranky</a:t>
          </a:r>
          <a:endParaRPr lang="en-US" dirty="0"/>
        </a:p>
      </dgm:t>
    </dgm:pt>
    <dgm:pt modelId="{3B4779F7-CDD3-D243-B886-89B28D058B0C}" type="parTrans" cxnId="{7541D104-9AFB-CD4E-8019-E78369AE0060}">
      <dgm:prSet/>
      <dgm:spPr/>
      <dgm:t>
        <a:bodyPr/>
        <a:lstStyle/>
        <a:p>
          <a:endParaRPr lang="en-US"/>
        </a:p>
      </dgm:t>
    </dgm:pt>
    <dgm:pt modelId="{FCB7D139-627D-D24D-B455-878196BF91C6}" type="sibTrans" cxnId="{7541D104-9AFB-CD4E-8019-E78369AE0060}">
      <dgm:prSet/>
      <dgm:spPr/>
      <dgm:t>
        <a:bodyPr/>
        <a:lstStyle/>
        <a:p>
          <a:endParaRPr lang="en-US"/>
        </a:p>
      </dgm:t>
    </dgm:pt>
    <dgm:pt modelId="{189F173A-62A8-3948-A973-BC8A66322696}">
      <dgm:prSet phldrT="[Text]"/>
      <dgm:spPr/>
      <dgm:t>
        <a:bodyPr/>
        <a:lstStyle/>
        <a:p>
          <a:r>
            <a:rPr lang="en-US" dirty="0" smtClean="0"/>
            <a:t>Do:</a:t>
          </a:r>
        </a:p>
        <a:p>
          <a:r>
            <a:rPr lang="en-US" dirty="0" smtClean="0"/>
            <a:t>-Imitates behaviors</a:t>
          </a:r>
        </a:p>
        <a:p>
          <a:r>
            <a:rPr lang="en-US" dirty="0" smtClean="0"/>
            <a:t>-Asks why</a:t>
          </a:r>
          <a:endParaRPr lang="en-US" dirty="0"/>
        </a:p>
      </dgm:t>
    </dgm:pt>
    <dgm:pt modelId="{6EA7ED6D-570F-9C4E-9B6E-B1353549D421}" type="parTrans" cxnId="{21D9BD03-A82D-B44E-9854-2659375F2AED}">
      <dgm:prSet/>
      <dgm:spPr/>
      <dgm:t>
        <a:bodyPr/>
        <a:lstStyle/>
        <a:p>
          <a:endParaRPr lang="en-US"/>
        </a:p>
      </dgm:t>
    </dgm:pt>
    <dgm:pt modelId="{F52CC1EE-2BB1-0245-BEFD-C757D4BDC327}" type="sibTrans" cxnId="{21D9BD03-A82D-B44E-9854-2659375F2AED}">
      <dgm:prSet/>
      <dgm:spPr/>
      <dgm:t>
        <a:bodyPr/>
        <a:lstStyle/>
        <a:p>
          <a:endParaRPr lang="en-US"/>
        </a:p>
      </dgm:t>
    </dgm:pt>
    <dgm:pt modelId="{E709DF7F-37B3-054B-A10D-462166AE044E}" type="pres">
      <dgm:prSet presAssocID="{674C75DF-07BF-664A-9076-A2B7B78F3A45}" presName="Name0" presStyleCnt="0">
        <dgm:presLayoutVars>
          <dgm:dir/>
          <dgm:resizeHandles val="exact"/>
        </dgm:presLayoutVars>
      </dgm:prSet>
      <dgm:spPr/>
      <dgm:t>
        <a:bodyPr/>
        <a:lstStyle/>
        <a:p>
          <a:endParaRPr lang="en-US"/>
        </a:p>
      </dgm:t>
    </dgm:pt>
    <dgm:pt modelId="{203ECDDB-50D6-5E4B-90F2-C20EA3028223}" type="pres">
      <dgm:prSet presAssocID="{1DC617CF-8669-0D45-8D6C-B365C7E16EB8}" presName="Name5" presStyleLbl="vennNode1" presStyleIdx="0" presStyleCnt="3">
        <dgm:presLayoutVars>
          <dgm:bulletEnabled val="1"/>
        </dgm:presLayoutVars>
      </dgm:prSet>
      <dgm:spPr/>
      <dgm:t>
        <a:bodyPr/>
        <a:lstStyle/>
        <a:p>
          <a:endParaRPr lang="en-US"/>
        </a:p>
      </dgm:t>
    </dgm:pt>
    <dgm:pt modelId="{CAB76673-4101-ED4B-A145-923030F9DA4B}" type="pres">
      <dgm:prSet presAssocID="{49DCBB27-0464-6A43-8715-C24B27EDFB91}" presName="space" presStyleCnt="0"/>
      <dgm:spPr/>
    </dgm:pt>
    <dgm:pt modelId="{31F7E295-C752-7F41-96D1-15DC83CB62E5}" type="pres">
      <dgm:prSet presAssocID="{48E0FF9F-B9BE-4C49-816C-CC79CCE346FC}" presName="Name5" presStyleLbl="vennNode1" presStyleIdx="1" presStyleCnt="3">
        <dgm:presLayoutVars>
          <dgm:bulletEnabled val="1"/>
        </dgm:presLayoutVars>
      </dgm:prSet>
      <dgm:spPr/>
      <dgm:t>
        <a:bodyPr/>
        <a:lstStyle/>
        <a:p>
          <a:endParaRPr lang="en-US"/>
        </a:p>
      </dgm:t>
    </dgm:pt>
    <dgm:pt modelId="{965C356F-CE99-B949-9AE8-7C245ED2D545}" type="pres">
      <dgm:prSet presAssocID="{FCB7D139-627D-D24D-B455-878196BF91C6}" presName="space" presStyleCnt="0"/>
      <dgm:spPr/>
    </dgm:pt>
    <dgm:pt modelId="{2BD06304-552A-E441-A673-6FBF08847EEA}" type="pres">
      <dgm:prSet presAssocID="{189F173A-62A8-3948-A973-BC8A66322696}" presName="Name5" presStyleLbl="vennNode1" presStyleIdx="2" presStyleCnt="3">
        <dgm:presLayoutVars>
          <dgm:bulletEnabled val="1"/>
        </dgm:presLayoutVars>
      </dgm:prSet>
      <dgm:spPr/>
      <dgm:t>
        <a:bodyPr/>
        <a:lstStyle/>
        <a:p>
          <a:endParaRPr lang="en-US"/>
        </a:p>
      </dgm:t>
    </dgm:pt>
  </dgm:ptLst>
  <dgm:cxnLst>
    <dgm:cxn modelId="{D0C4464F-0038-A147-9B81-B9896D1F9CD3}" type="presOf" srcId="{48E0FF9F-B9BE-4C49-816C-CC79CCE346FC}" destId="{31F7E295-C752-7F41-96D1-15DC83CB62E5}" srcOrd="0" destOrd="0" presId="urn:microsoft.com/office/officeart/2005/8/layout/venn3"/>
    <dgm:cxn modelId="{21D9BD03-A82D-B44E-9854-2659375F2AED}" srcId="{674C75DF-07BF-664A-9076-A2B7B78F3A45}" destId="{189F173A-62A8-3948-A973-BC8A66322696}" srcOrd="2" destOrd="0" parTransId="{6EA7ED6D-570F-9C4E-9B6E-B1353549D421}" sibTransId="{F52CC1EE-2BB1-0245-BEFD-C757D4BDC327}"/>
    <dgm:cxn modelId="{36E98028-4EA5-B74B-9A63-A51C3290BC6B}" type="presOf" srcId="{674C75DF-07BF-664A-9076-A2B7B78F3A45}" destId="{E709DF7F-37B3-054B-A10D-462166AE044E}" srcOrd="0" destOrd="0" presId="urn:microsoft.com/office/officeart/2005/8/layout/venn3"/>
    <dgm:cxn modelId="{A0EAE000-480F-EA49-9F89-68C75304A981}" srcId="{674C75DF-07BF-664A-9076-A2B7B78F3A45}" destId="{1DC617CF-8669-0D45-8D6C-B365C7E16EB8}" srcOrd="0" destOrd="0" parTransId="{E337190B-BA78-364A-9235-01718793FE29}" sibTransId="{49DCBB27-0464-6A43-8715-C24B27EDFB91}"/>
    <dgm:cxn modelId="{8CF65ECD-DB64-204D-96E1-E4D480478364}" type="presOf" srcId="{1DC617CF-8669-0D45-8D6C-B365C7E16EB8}" destId="{203ECDDB-50D6-5E4B-90F2-C20EA3028223}" srcOrd="0" destOrd="0" presId="urn:microsoft.com/office/officeart/2005/8/layout/venn3"/>
    <dgm:cxn modelId="{17CE6651-0977-A045-8A71-14052EEBDF01}" type="presOf" srcId="{189F173A-62A8-3948-A973-BC8A66322696}" destId="{2BD06304-552A-E441-A673-6FBF08847EEA}" srcOrd="0" destOrd="0" presId="urn:microsoft.com/office/officeart/2005/8/layout/venn3"/>
    <dgm:cxn modelId="{7541D104-9AFB-CD4E-8019-E78369AE0060}" srcId="{674C75DF-07BF-664A-9076-A2B7B78F3A45}" destId="{48E0FF9F-B9BE-4C49-816C-CC79CCE346FC}" srcOrd="1" destOrd="0" parTransId="{3B4779F7-CDD3-D243-B886-89B28D058B0C}" sibTransId="{FCB7D139-627D-D24D-B455-878196BF91C6}"/>
    <dgm:cxn modelId="{095748C5-E62C-314E-B091-192A4373965B}" type="presParOf" srcId="{E709DF7F-37B3-054B-A10D-462166AE044E}" destId="{203ECDDB-50D6-5E4B-90F2-C20EA3028223}" srcOrd="0" destOrd="0" presId="urn:microsoft.com/office/officeart/2005/8/layout/venn3"/>
    <dgm:cxn modelId="{478C0C36-DAA2-124C-809A-12223C76626B}" type="presParOf" srcId="{E709DF7F-37B3-054B-A10D-462166AE044E}" destId="{CAB76673-4101-ED4B-A145-923030F9DA4B}" srcOrd="1" destOrd="0" presId="urn:microsoft.com/office/officeart/2005/8/layout/venn3"/>
    <dgm:cxn modelId="{412FB509-4CAC-DD4E-9A19-FC89CCD64B67}" type="presParOf" srcId="{E709DF7F-37B3-054B-A10D-462166AE044E}" destId="{31F7E295-C752-7F41-96D1-15DC83CB62E5}" srcOrd="2" destOrd="0" presId="urn:microsoft.com/office/officeart/2005/8/layout/venn3"/>
    <dgm:cxn modelId="{B63C78DE-F5C3-BA4C-AE3B-7CA82DB87EF4}" type="presParOf" srcId="{E709DF7F-37B3-054B-A10D-462166AE044E}" destId="{965C356F-CE99-B949-9AE8-7C245ED2D545}" srcOrd="3" destOrd="0" presId="urn:microsoft.com/office/officeart/2005/8/layout/venn3"/>
    <dgm:cxn modelId="{DF4EB8C4-F22C-754F-B4CE-2600E1B74E48}" type="presParOf" srcId="{E709DF7F-37B3-054B-A10D-462166AE044E}" destId="{2BD06304-552A-E441-A673-6FBF08847EE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1E590-F638-2A49-8C67-748275A75F3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E2057D8A-4B3E-3348-9BB2-D2F3EBD4E13E}">
      <dgm:prSet phldrT="[Text]"/>
      <dgm:spPr/>
      <dgm:t>
        <a:bodyPr/>
        <a:lstStyle/>
        <a:p>
          <a:r>
            <a:rPr lang="en-US" dirty="0" smtClean="0"/>
            <a:t>Think:</a:t>
          </a:r>
        </a:p>
        <a:p>
          <a:r>
            <a:rPr lang="en-US" dirty="0" smtClean="0"/>
            <a:t>-Death is temporary and reversible</a:t>
          </a:r>
        </a:p>
        <a:p>
          <a:r>
            <a:rPr lang="en-US" dirty="0" smtClean="0"/>
            <a:t>-May confuse death with taking a trip or sleeping</a:t>
          </a:r>
        </a:p>
        <a:p>
          <a:r>
            <a:rPr lang="en-US" dirty="0" smtClean="0"/>
            <a:t>-Finality of death is not evident</a:t>
          </a:r>
        </a:p>
        <a:p>
          <a:r>
            <a:rPr lang="en-US" dirty="0" smtClean="0"/>
            <a:t>-May wonder what deceased is doing</a:t>
          </a:r>
        </a:p>
      </dgm:t>
    </dgm:pt>
    <dgm:pt modelId="{25437FCF-E16B-A548-864A-0F83E4A1AAF5}" type="sibTrans" cxnId="{80DC4794-D587-454D-A95D-88FEE4BA02FF}">
      <dgm:prSet/>
      <dgm:spPr/>
      <dgm:t>
        <a:bodyPr/>
        <a:lstStyle/>
        <a:p>
          <a:endParaRPr lang="en-US"/>
        </a:p>
      </dgm:t>
    </dgm:pt>
    <dgm:pt modelId="{96F08746-4BCE-424F-9E62-2E65A999FE18}" type="parTrans" cxnId="{80DC4794-D587-454D-A95D-88FEE4BA02FF}">
      <dgm:prSet/>
      <dgm:spPr/>
      <dgm:t>
        <a:bodyPr/>
        <a:lstStyle/>
        <a:p>
          <a:endParaRPr lang="en-US"/>
        </a:p>
      </dgm:t>
    </dgm:pt>
    <dgm:pt modelId="{A0B881F1-ECC4-B442-80D6-CC44D3722243}">
      <dgm:prSet phldrT="[Text]"/>
      <dgm:spPr/>
      <dgm:t>
        <a:bodyPr/>
        <a:lstStyle/>
        <a:p>
          <a:r>
            <a:rPr lang="en-US" dirty="0" smtClean="0"/>
            <a:t>Feel:</a:t>
          </a:r>
        </a:p>
        <a:p>
          <a:r>
            <a:rPr lang="en-US" dirty="0" smtClean="0"/>
            <a:t>Sad, anxious, confused, scared cranky, angry</a:t>
          </a:r>
          <a:endParaRPr lang="en-US" dirty="0"/>
        </a:p>
      </dgm:t>
    </dgm:pt>
    <dgm:pt modelId="{4A336EB5-9F79-4346-AEFF-36E4D2B947E5}" type="sibTrans" cxnId="{A2EC622B-FC48-154C-90DA-3F8173513B61}">
      <dgm:prSet/>
      <dgm:spPr/>
      <dgm:t>
        <a:bodyPr/>
        <a:lstStyle/>
        <a:p>
          <a:endParaRPr lang="en-US"/>
        </a:p>
      </dgm:t>
    </dgm:pt>
    <dgm:pt modelId="{A2046366-38BB-A244-8784-6DDE423B9A4C}" type="parTrans" cxnId="{A2EC622B-FC48-154C-90DA-3F8173513B61}">
      <dgm:prSet/>
      <dgm:spPr/>
      <dgm:t>
        <a:bodyPr/>
        <a:lstStyle/>
        <a:p>
          <a:endParaRPr lang="en-US"/>
        </a:p>
      </dgm:t>
    </dgm:pt>
    <dgm:pt modelId="{315D0A07-227D-F84F-BEBE-39AB95B7BFEA}">
      <dgm:prSet phldrT="[Text]"/>
      <dgm:spPr/>
      <dgm:t>
        <a:bodyPr/>
        <a:lstStyle/>
        <a:p>
          <a:r>
            <a:rPr lang="en-US" dirty="0" smtClean="0"/>
            <a:t>Do:</a:t>
          </a:r>
        </a:p>
        <a:p>
          <a:r>
            <a:rPr lang="en-US" dirty="0" smtClean="0"/>
            <a:t>-Cry</a:t>
          </a:r>
        </a:p>
        <a:p>
          <a:r>
            <a:rPr lang="en-US" dirty="0" smtClean="0"/>
            <a:t>-Fight</a:t>
          </a:r>
        </a:p>
        <a:p>
          <a:r>
            <a:rPr lang="en-US" dirty="0" smtClean="0"/>
            <a:t>-Are interested in dead things</a:t>
          </a:r>
        </a:p>
        <a:p>
          <a:r>
            <a:rPr lang="en-US" dirty="0" smtClean="0"/>
            <a:t>-Act as if death did not happen</a:t>
          </a:r>
        </a:p>
        <a:p>
          <a:endParaRPr lang="en-US" dirty="0"/>
        </a:p>
      </dgm:t>
    </dgm:pt>
    <dgm:pt modelId="{CD95F750-16AD-6A48-BFD3-1564740B735B}" type="sibTrans" cxnId="{521975EC-FAD3-884E-BEA8-B2D2269D64C2}">
      <dgm:prSet/>
      <dgm:spPr/>
      <dgm:t>
        <a:bodyPr/>
        <a:lstStyle/>
        <a:p>
          <a:endParaRPr lang="en-US"/>
        </a:p>
      </dgm:t>
    </dgm:pt>
    <dgm:pt modelId="{37DFC837-CD6C-A149-BDA3-563C6E9837F0}" type="parTrans" cxnId="{521975EC-FAD3-884E-BEA8-B2D2269D64C2}">
      <dgm:prSet/>
      <dgm:spPr/>
      <dgm:t>
        <a:bodyPr/>
        <a:lstStyle/>
        <a:p>
          <a:endParaRPr lang="en-US"/>
        </a:p>
      </dgm:t>
    </dgm:pt>
    <dgm:pt modelId="{5A81B705-CA9E-8244-A3C9-7275A904A010}" type="pres">
      <dgm:prSet presAssocID="{0241E590-F638-2A49-8C67-748275A75F39}" presName="Name0" presStyleCnt="0">
        <dgm:presLayoutVars>
          <dgm:dir/>
          <dgm:resizeHandles val="exact"/>
        </dgm:presLayoutVars>
      </dgm:prSet>
      <dgm:spPr/>
      <dgm:t>
        <a:bodyPr/>
        <a:lstStyle/>
        <a:p>
          <a:endParaRPr lang="en-US"/>
        </a:p>
      </dgm:t>
    </dgm:pt>
    <dgm:pt modelId="{F66F3A7A-3176-A943-88C9-D303FCBBCB2C}" type="pres">
      <dgm:prSet presAssocID="{E2057D8A-4B3E-3348-9BB2-D2F3EBD4E13E}" presName="Name5" presStyleLbl="vennNode1" presStyleIdx="0" presStyleCnt="3">
        <dgm:presLayoutVars>
          <dgm:bulletEnabled val="1"/>
        </dgm:presLayoutVars>
      </dgm:prSet>
      <dgm:spPr/>
      <dgm:t>
        <a:bodyPr/>
        <a:lstStyle/>
        <a:p>
          <a:endParaRPr lang="en-US"/>
        </a:p>
      </dgm:t>
    </dgm:pt>
    <dgm:pt modelId="{13933830-8BA0-3049-8379-0770D340BBB9}" type="pres">
      <dgm:prSet presAssocID="{25437FCF-E16B-A548-864A-0F83E4A1AAF5}" presName="space" presStyleCnt="0"/>
      <dgm:spPr/>
    </dgm:pt>
    <dgm:pt modelId="{7E9A2682-AF01-B542-8D18-F7212C1EB2FF}" type="pres">
      <dgm:prSet presAssocID="{A0B881F1-ECC4-B442-80D6-CC44D3722243}" presName="Name5" presStyleLbl="vennNode1" presStyleIdx="1" presStyleCnt="3">
        <dgm:presLayoutVars>
          <dgm:bulletEnabled val="1"/>
        </dgm:presLayoutVars>
      </dgm:prSet>
      <dgm:spPr/>
      <dgm:t>
        <a:bodyPr/>
        <a:lstStyle/>
        <a:p>
          <a:endParaRPr lang="en-US"/>
        </a:p>
      </dgm:t>
    </dgm:pt>
    <dgm:pt modelId="{3B6BA5FC-4692-8242-9A20-17E3ABDF99FA}" type="pres">
      <dgm:prSet presAssocID="{4A336EB5-9F79-4346-AEFF-36E4D2B947E5}" presName="space" presStyleCnt="0"/>
      <dgm:spPr/>
    </dgm:pt>
    <dgm:pt modelId="{7CBDF47A-904C-AC44-9A09-62FD65FDEAA1}" type="pres">
      <dgm:prSet presAssocID="{315D0A07-227D-F84F-BEBE-39AB95B7BFEA}" presName="Name5" presStyleLbl="vennNode1" presStyleIdx="2" presStyleCnt="3">
        <dgm:presLayoutVars>
          <dgm:bulletEnabled val="1"/>
        </dgm:presLayoutVars>
      </dgm:prSet>
      <dgm:spPr/>
      <dgm:t>
        <a:bodyPr/>
        <a:lstStyle/>
        <a:p>
          <a:endParaRPr lang="en-US"/>
        </a:p>
      </dgm:t>
    </dgm:pt>
  </dgm:ptLst>
  <dgm:cxnLst>
    <dgm:cxn modelId="{B6D5385C-8FA6-5049-8F86-C28A7184E27C}" type="presOf" srcId="{E2057D8A-4B3E-3348-9BB2-D2F3EBD4E13E}" destId="{F66F3A7A-3176-A943-88C9-D303FCBBCB2C}" srcOrd="0" destOrd="0" presId="urn:microsoft.com/office/officeart/2005/8/layout/venn3"/>
    <dgm:cxn modelId="{D4F474A0-A3FF-9C40-B47C-0B8C41799D7F}" type="presOf" srcId="{315D0A07-227D-F84F-BEBE-39AB95B7BFEA}" destId="{7CBDF47A-904C-AC44-9A09-62FD65FDEAA1}" srcOrd="0" destOrd="0" presId="urn:microsoft.com/office/officeart/2005/8/layout/venn3"/>
    <dgm:cxn modelId="{683F15CE-D91A-0D46-917D-3A8AB63BCCB6}" type="presOf" srcId="{0241E590-F638-2A49-8C67-748275A75F39}" destId="{5A81B705-CA9E-8244-A3C9-7275A904A010}" srcOrd="0" destOrd="0" presId="urn:microsoft.com/office/officeart/2005/8/layout/venn3"/>
    <dgm:cxn modelId="{521975EC-FAD3-884E-BEA8-B2D2269D64C2}" srcId="{0241E590-F638-2A49-8C67-748275A75F39}" destId="{315D0A07-227D-F84F-BEBE-39AB95B7BFEA}" srcOrd="2" destOrd="0" parTransId="{37DFC837-CD6C-A149-BDA3-563C6E9837F0}" sibTransId="{CD95F750-16AD-6A48-BFD3-1564740B735B}"/>
    <dgm:cxn modelId="{F3B5ECBF-A00C-F647-9E14-099EE701E2D1}" type="presOf" srcId="{A0B881F1-ECC4-B442-80D6-CC44D3722243}" destId="{7E9A2682-AF01-B542-8D18-F7212C1EB2FF}" srcOrd="0" destOrd="0" presId="urn:microsoft.com/office/officeart/2005/8/layout/venn3"/>
    <dgm:cxn modelId="{A2EC622B-FC48-154C-90DA-3F8173513B61}" srcId="{0241E590-F638-2A49-8C67-748275A75F39}" destId="{A0B881F1-ECC4-B442-80D6-CC44D3722243}" srcOrd="1" destOrd="0" parTransId="{A2046366-38BB-A244-8784-6DDE423B9A4C}" sibTransId="{4A336EB5-9F79-4346-AEFF-36E4D2B947E5}"/>
    <dgm:cxn modelId="{80DC4794-D587-454D-A95D-88FEE4BA02FF}" srcId="{0241E590-F638-2A49-8C67-748275A75F39}" destId="{E2057D8A-4B3E-3348-9BB2-D2F3EBD4E13E}" srcOrd="0" destOrd="0" parTransId="{96F08746-4BCE-424F-9E62-2E65A999FE18}" sibTransId="{25437FCF-E16B-A548-864A-0F83E4A1AAF5}"/>
    <dgm:cxn modelId="{12B97104-8F22-0747-9F7E-CD5324B687AA}" type="presParOf" srcId="{5A81B705-CA9E-8244-A3C9-7275A904A010}" destId="{F66F3A7A-3176-A943-88C9-D303FCBBCB2C}" srcOrd="0" destOrd="0" presId="urn:microsoft.com/office/officeart/2005/8/layout/venn3"/>
    <dgm:cxn modelId="{2E0C3E8F-A8F8-3E4F-A70F-805E1B284AA2}" type="presParOf" srcId="{5A81B705-CA9E-8244-A3C9-7275A904A010}" destId="{13933830-8BA0-3049-8379-0770D340BBB9}" srcOrd="1" destOrd="0" presId="urn:microsoft.com/office/officeart/2005/8/layout/venn3"/>
    <dgm:cxn modelId="{400F4074-C164-F24B-9EEF-924EDEE2C45D}" type="presParOf" srcId="{5A81B705-CA9E-8244-A3C9-7275A904A010}" destId="{7E9A2682-AF01-B542-8D18-F7212C1EB2FF}" srcOrd="2" destOrd="0" presId="urn:microsoft.com/office/officeart/2005/8/layout/venn3"/>
    <dgm:cxn modelId="{978260E8-E649-D546-A258-B3ED38C277BF}" type="presParOf" srcId="{5A81B705-CA9E-8244-A3C9-7275A904A010}" destId="{3B6BA5FC-4692-8242-9A20-17E3ABDF99FA}" srcOrd="3" destOrd="0" presId="urn:microsoft.com/office/officeart/2005/8/layout/venn3"/>
    <dgm:cxn modelId="{94E49DCD-9E35-644F-8DAC-BD598573DA94}" type="presParOf" srcId="{5A81B705-CA9E-8244-A3C9-7275A904A010}" destId="{7CBDF47A-904C-AC44-9A09-62FD65FDEAA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0C54D-A58B-394B-803C-25777696FBA5}"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4DC160DA-F10B-F047-87CE-521CA4A54AD2}">
      <dgm:prSet phldrT="[Text]"/>
      <dgm:spPr/>
      <dgm:t>
        <a:bodyPr/>
        <a:lstStyle/>
        <a:p>
          <a:r>
            <a:rPr lang="en-US" dirty="0" smtClean="0"/>
            <a:t>Think:</a:t>
          </a:r>
        </a:p>
        <a:p>
          <a:r>
            <a:rPr lang="en-US" dirty="0" smtClean="0"/>
            <a:t>About the finality of death</a:t>
          </a:r>
        </a:p>
        <a:p>
          <a:r>
            <a:rPr lang="en-US" dirty="0" smtClean="0"/>
            <a:t>About the biological process of death,</a:t>
          </a:r>
        </a:p>
        <a:p>
          <a:r>
            <a:rPr lang="en-US" dirty="0" smtClean="0"/>
            <a:t>Death is related to mutilation</a:t>
          </a:r>
        </a:p>
        <a:p>
          <a:r>
            <a:rPr lang="en-US" dirty="0" smtClean="0"/>
            <a:t>A spirit gets you when you die</a:t>
          </a:r>
        </a:p>
        <a:p>
          <a:r>
            <a:rPr lang="en-US" dirty="0" smtClean="0"/>
            <a:t>About who will care for them if a parent dies</a:t>
          </a:r>
        </a:p>
        <a:p>
          <a:r>
            <a:rPr lang="en-US" dirty="0" smtClean="0"/>
            <a:t>Their actions and words caused the death.</a:t>
          </a:r>
          <a:endParaRPr lang="en-US" dirty="0"/>
        </a:p>
      </dgm:t>
    </dgm:pt>
    <dgm:pt modelId="{DE8E1E00-37A2-4D4A-A427-87524BCA9750}" type="parTrans" cxnId="{878F41BE-5F22-F949-AC7D-54BB97FA059C}">
      <dgm:prSet/>
      <dgm:spPr/>
      <dgm:t>
        <a:bodyPr/>
        <a:lstStyle/>
        <a:p>
          <a:endParaRPr lang="en-US"/>
        </a:p>
      </dgm:t>
    </dgm:pt>
    <dgm:pt modelId="{C3745E5D-99DB-E04A-BCC1-E203BE2CC5B9}" type="sibTrans" cxnId="{878F41BE-5F22-F949-AC7D-54BB97FA059C}">
      <dgm:prSet/>
      <dgm:spPr/>
      <dgm:t>
        <a:bodyPr/>
        <a:lstStyle/>
        <a:p>
          <a:endParaRPr lang="en-US"/>
        </a:p>
      </dgm:t>
    </dgm:pt>
    <dgm:pt modelId="{8AF4876E-70AE-B64A-AD66-E2C4011A9C51}">
      <dgm:prSet phldrT="[Text]"/>
      <dgm:spPr/>
      <dgm:t>
        <a:bodyPr/>
        <a:lstStyle/>
        <a:p>
          <a:r>
            <a:rPr lang="en-US" dirty="0" smtClean="0"/>
            <a:t>Feel:</a:t>
          </a:r>
        </a:p>
        <a:p>
          <a:r>
            <a:rPr lang="en-US" dirty="0" smtClean="0"/>
            <a:t>Sad</a:t>
          </a:r>
        </a:p>
        <a:p>
          <a:r>
            <a:rPr lang="en-US" dirty="0" smtClean="0"/>
            <a:t>Anxious </a:t>
          </a:r>
        </a:p>
        <a:p>
          <a:r>
            <a:rPr lang="en-US" dirty="0" smtClean="0"/>
            <a:t>Withdrawn</a:t>
          </a:r>
        </a:p>
        <a:p>
          <a:r>
            <a:rPr lang="en-US" dirty="0" smtClean="0"/>
            <a:t>Confused about changes</a:t>
          </a:r>
        </a:p>
        <a:p>
          <a:r>
            <a:rPr lang="en-US" dirty="0" smtClean="0"/>
            <a:t>Angry</a:t>
          </a:r>
        </a:p>
        <a:p>
          <a:r>
            <a:rPr lang="en-US" dirty="0" smtClean="0"/>
            <a:t>Scared</a:t>
          </a:r>
        </a:p>
        <a:p>
          <a:r>
            <a:rPr lang="en-US" dirty="0" smtClean="0"/>
            <a:t>Cranky</a:t>
          </a:r>
          <a:endParaRPr lang="en-US" dirty="0"/>
        </a:p>
      </dgm:t>
    </dgm:pt>
    <dgm:pt modelId="{EA420951-345B-D441-8E18-FD8EB81C7F58}" type="parTrans" cxnId="{2C41236F-60A0-CE40-B398-747365F689D7}">
      <dgm:prSet/>
      <dgm:spPr/>
      <dgm:t>
        <a:bodyPr/>
        <a:lstStyle/>
        <a:p>
          <a:endParaRPr lang="en-US"/>
        </a:p>
      </dgm:t>
    </dgm:pt>
    <dgm:pt modelId="{FB1B3BC0-6036-2842-84A3-94962F117816}" type="sibTrans" cxnId="{2C41236F-60A0-CE40-B398-747365F689D7}">
      <dgm:prSet/>
      <dgm:spPr/>
      <dgm:t>
        <a:bodyPr/>
        <a:lstStyle/>
        <a:p>
          <a:endParaRPr lang="en-US"/>
        </a:p>
      </dgm:t>
    </dgm:pt>
    <dgm:pt modelId="{787A86D1-A844-374A-8EDE-EE1AD5EDE632}">
      <dgm:prSet phldrT="[Text]"/>
      <dgm:spPr/>
      <dgm:t>
        <a:bodyPr/>
        <a:lstStyle/>
        <a:p>
          <a:r>
            <a:rPr lang="en-US" dirty="0" smtClean="0"/>
            <a:t>Do:</a:t>
          </a:r>
        </a:p>
        <a:p>
          <a:r>
            <a:rPr lang="en-US" dirty="0" smtClean="0"/>
            <a:t>Behave aggressively</a:t>
          </a:r>
        </a:p>
        <a:p>
          <a:r>
            <a:rPr lang="en-US" dirty="0" smtClean="0"/>
            <a:t>Behave withdrawn</a:t>
          </a:r>
        </a:p>
        <a:p>
          <a:r>
            <a:rPr lang="en-US" dirty="0" smtClean="0"/>
            <a:t>Experience nightmares</a:t>
          </a:r>
        </a:p>
        <a:p>
          <a:r>
            <a:rPr lang="en-US" dirty="0" smtClean="0"/>
            <a:t>Act as if death never happened</a:t>
          </a:r>
        </a:p>
        <a:p>
          <a:r>
            <a:rPr lang="en-US" dirty="0" smtClean="0"/>
            <a:t>Lack concentration</a:t>
          </a:r>
        </a:p>
        <a:p>
          <a:r>
            <a:rPr lang="en-US" dirty="0" smtClean="0"/>
            <a:t>Have a decline in grades.</a:t>
          </a:r>
          <a:endParaRPr lang="en-US" dirty="0"/>
        </a:p>
      </dgm:t>
    </dgm:pt>
    <dgm:pt modelId="{EBBF764B-B5BE-934F-ADFC-A6F16EFD1829}" type="parTrans" cxnId="{8B5EFFE8-6C7F-3F4B-B116-E2DC2D47FE26}">
      <dgm:prSet/>
      <dgm:spPr/>
      <dgm:t>
        <a:bodyPr/>
        <a:lstStyle/>
        <a:p>
          <a:endParaRPr lang="en-US"/>
        </a:p>
      </dgm:t>
    </dgm:pt>
    <dgm:pt modelId="{9F19FF32-99F3-EC4E-A626-520FBD825691}" type="sibTrans" cxnId="{8B5EFFE8-6C7F-3F4B-B116-E2DC2D47FE26}">
      <dgm:prSet/>
      <dgm:spPr/>
      <dgm:t>
        <a:bodyPr/>
        <a:lstStyle/>
        <a:p>
          <a:endParaRPr lang="en-US"/>
        </a:p>
      </dgm:t>
    </dgm:pt>
    <dgm:pt modelId="{39FD2B87-0029-5546-9AFC-25CB8457E08A}" type="pres">
      <dgm:prSet presAssocID="{0580C54D-A58B-394B-803C-25777696FBA5}" presName="Name0" presStyleCnt="0">
        <dgm:presLayoutVars>
          <dgm:dir/>
          <dgm:resizeHandles val="exact"/>
        </dgm:presLayoutVars>
      </dgm:prSet>
      <dgm:spPr/>
      <dgm:t>
        <a:bodyPr/>
        <a:lstStyle/>
        <a:p>
          <a:endParaRPr lang="en-US"/>
        </a:p>
      </dgm:t>
    </dgm:pt>
    <dgm:pt modelId="{43B64045-F16F-2948-9962-2D4E3EDCD925}" type="pres">
      <dgm:prSet presAssocID="{4DC160DA-F10B-F047-87CE-521CA4A54AD2}" presName="Name5" presStyleLbl="vennNode1" presStyleIdx="0" presStyleCnt="3">
        <dgm:presLayoutVars>
          <dgm:bulletEnabled val="1"/>
        </dgm:presLayoutVars>
      </dgm:prSet>
      <dgm:spPr/>
      <dgm:t>
        <a:bodyPr/>
        <a:lstStyle/>
        <a:p>
          <a:endParaRPr lang="en-US"/>
        </a:p>
      </dgm:t>
    </dgm:pt>
    <dgm:pt modelId="{989C7DEC-CA22-6E4F-BD65-8A14147D2AAB}" type="pres">
      <dgm:prSet presAssocID="{C3745E5D-99DB-E04A-BCC1-E203BE2CC5B9}" presName="space" presStyleCnt="0"/>
      <dgm:spPr/>
    </dgm:pt>
    <dgm:pt modelId="{89E5B398-CBCB-D04B-BF24-48F4F5A81A97}" type="pres">
      <dgm:prSet presAssocID="{8AF4876E-70AE-B64A-AD66-E2C4011A9C51}" presName="Name5" presStyleLbl="vennNode1" presStyleIdx="1" presStyleCnt="3">
        <dgm:presLayoutVars>
          <dgm:bulletEnabled val="1"/>
        </dgm:presLayoutVars>
      </dgm:prSet>
      <dgm:spPr/>
      <dgm:t>
        <a:bodyPr/>
        <a:lstStyle/>
        <a:p>
          <a:endParaRPr lang="en-US"/>
        </a:p>
      </dgm:t>
    </dgm:pt>
    <dgm:pt modelId="{A4BFF208-04A0-ED4C-9F55-4A44D047023B}" type="pres">
      <dgm:prSet presAssocID="{FB1B3BC0-6036-2842-84A3-94962F117816}" presName="space" presStyleCnt="0"/>
      <dgm:spPr/>
    </dgm:pt>
    <dgm:pt modelId="{806663BF-AABF-404A-BE39-45475CC1FF7C}" type="pres">
      <dgm:prSet presAssocID="{787A86D1-A844-374A-8EDE-EE1AD5EDE632}" presName="Name5" presStyleLbl="vennNode1" presStyleIdx="2" presStyleCnt="3">
        <dgm:presLayoutVars>
          <dgm:bulletEnabled val="1"/>
        </dgm:presLayoutVars>
      </dgm:prSet>
      <dgm:spPr/>
      <dgm:t>
        <a:bodyPr/>
        <a:lstStyle/>
        <a:p>
          <a:endParaRPr lang="en-US"/>
        </a:p>
      </dgm:t>
    </dgm:pt>
  </dgm:ptLst>
  <dgm:cxnLst>
    <dgm:cxn modelId="{E7AB8C80-5499-294A-A5AA-85275EB07B40}" type="presOf" srcId="{0580C54D-A58B-394B-803C-25777696FBA5}" destId="{39FD2B87-0029-5546-9AFC-25CB8457E08A}" srcOrd="0" destOrd="0" presId="urn:microsoft.com/office/officeart/2005/8/layout/venn3"/>
    <dgm:cxn modelId="{BA8E9FC7-AA01-614A-9272-5B587942B2B5}" type="presOf" srcId="{787A86D1-A844-374A-8EDE-EE1AD5EDE632}" destId="{806663BF-AABF-404A-BE39-45475CC1FF7C}" srcOrd="0" destOrd="0" presId="urn:microsoft.com/office/officeart/2005/8/layout/venn3"/>
    <dgm:cxn modelId="{2C41236F-60A0-CE40-B398-747365F689D7}" srcId="{0580C54D-A58B-394B-803C-25777696FBA5}" destId="{8AF4876E-70AE-B64A-AD66-E2C4011A9C51}" srcOrd="1" destOrd="0" parTransId="{EA420951-345B-D441-8E18-FD8EB81C7F58}" sibTransId="{FB1B3BC0-6036-2842-84A3-94962F117816}"/>
    <dgm:cxn modelId="{23777B31-8E47-AC45-B9A2-F1BA4ACE042D}" type="presOf" srcId="{8AF4876E-70AE-B64A-AD66-E2C4011A9C51}" destId="{89E5B398-CBCB-D04B-BF24-48F4F5A81A97}" srcOrd="0" destOrd="0" presId="urn:microsoft.com/office/officeart/2005/8/layout/venn3"/>
    <dgm:cxn modelId="{878F41BE-5F22-F949-AC7D-54BB97FA059C}" srcId="{0580C54D-A58B-394B-803C-25777696FBA5}" destId="{4DC160DA-F10B-F047-87CE-521CA4A54AD2}" srcOrd="0" destOrd="0" parTransId="{DE8E1E00-37A2-4D4A-A427-87524BCA9750}" sibTransId="{C3745E5D-99DB-E04A-BCC1-E203BE2CC5B9}"/>
    <dgm:cxn modelId="{1A8DF152-A1AB-9B4F-9D57-B14708C6C5DE}" type="presOf" srcId="{4DC160DA-F10B-F047-87CE-521CA4A54AD2}" destId="{43B64045-F16F-2948-9962-2D4E3EDCD925}" srcOrd="0" destOrd="0" presId="urn:microsoft.com/office/officeart/2005/8/layout/venn3"/>
    <dgm:cxn modelId="{8B5EFFE8-6C7F-3F4B-B116-E2DC2D47FE26}" srcId="{0580C54D-A58B-394B-803C-25777696FBA5}" destId="{787A86D1-A844-374A-8EDE-EE1AD5EDE632}" srcOrd="2" destOrd="0" parTransId="{EBBF764B-B5BE-934F-ADFC-A6F16EFD1829}" sibTransId="{9F19FF32-99F3-EC4E-A626-520FBD825691}"/>
    <dgm:cxn modelId="{F5B0D820-9284-A243-8DB6-7DF7AA09A588}" type="presParOf" srcId="{39FD2B87-0029-5546-9AFC-25CB8457E08A}" destId="{43B64045-F16F-2948-9962-2D4E3EDCD925}" srcOrd="0" destOrd="0" presId="urn:microsoft.com/office/officeart/2005/8/layout/venn3"/>
    <dgm:cxn modelId="{61F06F42-EA63-5042-AD1D-A00A0A885A78}" type="presParOf" srcId="{39FD2B87-0029-5546-9AFC-25CB8457E08A}" destId="{989C7DEC-CA22-6E4F-BD65-8A14147D2AAB}" srcOrd="1" destOrd="0" presId="urn:microsoft.com/office/officeart/2005/8/layout/venn3"/>
    <dgm:cxn modelId="{524EA0A5-FD79-DC4F-9B89-E11958B45695}" type="presParOf" srcId="{39FD2B87-0029-5546-9AFC-25CB8457E08A}" destId="{89E5B398-CBCB-D04B-BF24-48F4F5A81A97}" srcOrd="2" destOrd="0" presId="urn:microsoft.com/office/officeart/2005/8/layout/venn3"/>
    <dgm:cxn modelId="{1BC17B37-AB25-9646-BB3F-0A4FE0A0A080}" type="presParOf" srcId="{39FD2B87-0029-5546-9AFC-25CB8457E08A}" destId="{A4BFF208-04A0-ED4C-9F55-4A44D047023B}" srcOrd="3" destOrd="0" presId="urn:microsoft.com/office/officeart/2005/8/layout/venn3"/>
    <dgm:cxn modelId="{665C278D-B88A-7F4A-8704-3DC99724F8A0}" type="presParOf" srcId="{39FD2B87-0029-5546-9AFC-25CB8457E08A}" destId="{806663BF-AABF-404A-BE39-45475CC1FF7C}"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7CE639-9CD7-9645-A59E-4D9B6D96E864}"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FBE5D126-70A6-BB41-8406-77DC0A2A1EFE}">
      <dgm:prSet phldrT="[Text]"/>
      <dgm:spPr/>
      <dgm:t>
        <a:bodyPr/>
        <a:lstStyle/>
        <a:p>
          <a:r>
            <a:rPr lang="en-US" dirty="0" smtClean="0"/>
            <a:t>Think:</a:t>
          </a:r>
        </a:p>
        <a:p>
          <a:r>
            <a:rPr lang="en-US" dirty="0" smtClean="0"/>
            <a:t>About and understand the finality of death</a:t>
          </a:r>
        </a:p>
        <a:p>
          <a:r>
            <a:rPr lang="en-US" dirty="0" smtClean="0"/>
            <a:t>Death is hard to talk about</a:t>
          </a:r>
        </a:p>
        <a:p>
          <a:r>
            <a:rPr lang="en-US" dirty="0" smtClean="0"/>
            <a:t>That death may happen again, and feel anxious</a:t>
          </a:r>
        </a:p>
        <a:p>
          <a:r>
            <a:rPr lang="en-US" dirty="0" smtClean="0"/>
            <a:t>About what will happen if their parents) die.</a:t>
          </a:r>
        </a:p>
        <a:p>
          <a:r>
            <a:rPr lang="en-US" dirty="0" smtClean="0"/>
            <a:t>Their actions and words caused the death.</a:t>
          </a:r>
          <a:endParaRPr lang="en-US" dirty="0"/>
        </a:p>
      </dgm:t>
    </dgm:pt>
    <dgm:pt modelId="{64C8BF7A-C572-EE4A-B833-0C7AE961B569}" type="parTrans" cxnId="{19A4E39B-7761-5F44-AF4D-C4B9BF39EE89}">
      <dgm:prSet/>
      <dgm:spPr/>
      <dgm:t>
        <a:bodyPr/>
        <a:lstStyle/>
        <a:p>
          <a:endParaRPr lang="en-US"/>
        </a:p>
      </dgm:t>
    </dgm:pt>
    <dgm:pt modelId="{93C7298C-A19D-1F45-AE7A-711A38F7FDE7}" type="sibTrans" cxnId="{19A4E39B-7761-5F44-AF4D-C4B9BF39EE89}">
      <dgm:prSet/>
      <dgm:spPr/>
      <dgm:t>
        <a:bodyPr/>
        <a:lstStyle/>
        <a:p>
          <a:endParaRPr lang="en-US"/>
        </a:p>
      </dgm:t>
    </dgm:pt>
    <dgm:pt modelId="{C6E36049-686F-2F4D-9AE5-C9BDD40ADA79}">
      <dgm:prSet phldrT="[Text]"/>
      <dgm:spPr/>
      <dgm:t>
        <a:bodyPr/>
        <a:lstStyle/>
        <a:p>
          <a:r>
            <a:rPr lang="en-US" dirty="0" smtClean="0"/>
            <a:t>Feel:</a:t>
          </a:r>
        </a:p>
        <a:p>
          <a:r>
            <a:rPr lang="en-US" dirty="0" smtClean="0"/>
            <a:t>Vulnerable</a:t>
          </a:r>
        </a:p>
        <a:p>
          <a:r>
            <a:rPr lang="en-US" dirty="0" smtClean="0"/>
            <a:t>Anxious</a:t>
          </a:r>
        </a:p>
        <a:p>
          <a:r>
            <a:rPr lang="en-US" dirty="0" smtClean="0"/>
            <a:t>Scared</a:t>
          </a:r>
        </a:p>
        <a:p>
          <a:r>
            <a:rPr lang="en-US" dirty="0" smtClean="0"/>
            <a:t>Lonely</a:t>
          </a:r>
        </a:p>
        <a:p>
          <a:r>
            <a:rPr lang="en-US" dirty="0" smtClean="0"/>
            <a:t>Confused</a:t>
          </a:r>
        </a:p>
        <a:p>
          <a:r>
            <a:rPr lang="en-US" dirty="0" smtClean="0"/>
            <a:t>Angry</a:t>
          </a:r>
        </a:p>
        <a:p>
          <a:r>
            <a:rPr lang="en-US" dirty="0" smtClean="0"/>
            <a:t>Sad</a:t>
          </a:r>
        </a:p>
        <a:p>
          <a:r>
            <a:rPr lang="en-US" dirty="0" smtClean="0"/>
            <a:t>Abandoned</a:t>
          </a:r>
        </a:p>
        <a:p>
          <a:r>
            <a:rPr lang="en-US" dirty="0" smtClean="0"/>
            <a:t>Guilty</a:t>
          </a:r>
        </a:p>
        <a:p>
          <a:r>
            <a:rPr lang="en-US" dirty="0" smtClean="0"/>
            <a:t>Fearful</a:t>
          </a:r>
        </a:p>
        <a:p>
          <a:r>
            <a:rPr lang="en-US" dirty="0" smtClean="0"/>
            <a:t>Worried</a:t>
          </a:r>
        </a:p>
        <a:p>
          <a:r>
            <a:rPr lang="en-US" dirty="0" smtClean="0"/>
            <a:t>Isolated</a:t>
          </a:r>
          <a:endParaRPr lang="en-US" dirty="0"/>
        </a:p>
      </dgm:t>
    </dgm:pt>
    <dgm:pt modelId="{F96E1303-80EA-6F4F-A0BA-AD983C4FB050}" type="parTrans" cxnId="{1BFF7F64-5D3B-424E-9D26-F79343080AC6}">
      <dgm:prSet/>
      <dgm:spPr/>
      <dgm:t>
        <a:bodyPr/>
        <a:lstStyle/>
        <a:p>
          <a:endParaRPr lang="en-US"/>
        </a:p>
      </dgm:t>
    </dgm:pt>
    <dgm:pt modelId="{37EE6776-D76F-234E-81E1-663738BDC1F5}" type="sibTrans" cxnId="{1BFF7F64-5D3B-424E-9D26-F79343080AC6}">
      <dgm:prSet/>
      <dgm:spPr/>
      <dgm:t>
        <a:bodyPr/>
        <a:lstStyle/>
        <a:p>
          <a:endParaRPr lang="en-US"/>
        </a:p>
      </dgm:t>
    </dgm:pt>
    <dgm:pt modelId="{E67564C7-C136-2746-BEB1-5C5650AD8DBF}">
      <dgm:prSet phldrT="[Text]"/>
      <dgm:spPr/>
      <dgm:t>
        <a:bodyPr/>
        <a:lstStyle/>
        <a:p>
          <a:r>
            <a:rPr lang="en-US" dirty="0" smtClean="0"/>
            <a:t>Do:</a:t>
          </a:r>
        </a:p>
        <a:p>
          <a:r>
            <a:rPr lang="en-US" dirty="0" smtClean="0"/>
            <a:t>Behave aggressively</a:t>
          </a:r>
        </a:p>
        <a:p>
          <a:r>
            <a:rPr lang="en-US" dirty="0" smtClean="0"/>
            <a:t>Behave withdrawn</a:t>
          </a:r>
        </a:p>
        <a:p>
          <a:r>
            <a:rPr lang="en-US" dirty="0" smtClean="0"/>
            <a:t>Talk about physical aspects of death</a:t>
          </a:r>
        </a:p>
        <a:p>
          <a:r>
            <a:rPr lang="en-US" dirty="0" smtClean="0"/>
            <a:t>Act like it never happened, not show feelings</a:t>
          </a:r>
        </a:p>
        <a:p>
          <a:r>
            <a:rPr lang="en-US" dirty="0" smtClean="0"/>
            <a:t>Experience nightmares</a:t>
          </a:r>
        </a:p>
        <a:p>
          <a:r>
            <a:rPr lang="en-US" dirty="0" smtClean="0"/>
            <a:t>Lack concentration</a:t>
          </a:r>
        </a:p>
        <a:p>
          <a:r>
            <a:rPr lang="en-US" dirty="0" smtClean="0"/>
            <a:t>Have decline in grades</a:t>
          </a:r>
          <a:endParaRPr lang="en-US" dirty="0"/>
        </a:p>
      </dgm:t>
    </dgm:pt>
    <dgm:pt modelId="{A556D2F8-5EA6-FE45-AF2F-1D0DD08CD85A}" type="parTrans" cxnId="{10C35AF0-C456-B744-8F9D-2FE04DB6591B}">
      <dgm:prSet/>
      <dgm:spPr/>
      <dgm:t>
        <a:bodyPr/>
        <a:lstStyle/>
        <a:p>
          <a:endParaRPr lang="en-US"/>
        </a:p>
      </dgm:t>
    </dgm:pt>
    <dgm:pt modelId="{FD4049ED-E6FE-1644-8D0F-A55D30EADBF2}" type="sibTrans" cxnId="{10C35AF0-C456-B744-8F9D-2FE04DB6591B}">
      <dgm:prSet/>
      <dgm:spPr/>
      <dgm:t>
        <a:bodyPr/>
        <a:lstStyle/>
        <a:p>
          <a:endParaRPr lang="en-US"/>
        </a:p>
      </dgm:t>
    </dgm:pt>
    <dgm:pt modelId="{3273500B-3534-4E44-9078-182F5DF40E59}" type="pres">
      <dgm:prSet presAssocID="{9D7CE639-9CD7-9645-A59E-4D9B6D96E864}" presName="Name0" presStyleCnt="0">
        <dgm:presLayoutVars>
          <dgm:dir/>
          <dgm:resizeHandles val="exact"/>
        </dgm:presLayoutVars>
      </dgm:prSet>
      <dgm:spPr/>
      <dgm:t>
        <a:bodyPr/>
        <a:lstStyle/>
        <a:p>
          <a:endParaRPr lang="en-US"/>
        </a:p>
      </dgm:t>
    </dgm:pt>
    <dgm:pt modelId="{3068E457-21ED-7847-8B45-6AA8D5ABB74E}" type="pres">
      <dgm:prSet presAssocID="{FBE5D126-70A6-BB41-8406-77DC0A2A1EFE}" presName="Name5" presStyleLbl="vennNode1" presStyleIdx="0" presStyleCnt="3">
        <dgm:presLayoutVars>
          <dgm:bulletEnabled val="1"/>
        </dgm:presLayoutVars>
      </dgm:prSet>
      <dgm:spPr/>
      <dgm:t>
        <a:bodyPr/>
        <a:lstStyle/>
        <a:p>
          <a:endParaRPr lang="en-US"/>
        </a:p>
      </dgm:t>
    </dgm:pt>
    <dgm:pt modelId="{18F67CCB-6C0A-9E4C-B058-00D469166379}" type="pres">
      <dgm:prSet presAssocID="{93C7298C-A19D-1F45-AE7A-711A38F7FDE7}" presName="space" presStyleCnt="0"/>
      <dgm:spPr/>
    </dgm:pt>
    <dgm:pt modelId="{72F2CF37-50F3-3E4C-8A1F-CD68A4EEF896}" type="pres">
      <dgm:prSet presAssocID="{C6E36049-686F-2F4D-9AE5-C9BDD40ADA79}" presName="Name5" presStyleLbl="vennNode1" presStyleIdx="1" presStyleCnt="3">
        <dgm:presLayoutVars>
          <dgm:bulletEnabled val="1"/>
        </dgm:presLayoutVars>
      </dgm:prSet>
      <dgm:spPr/>
      <dgm:t>
        <a:bodyPr/>
        <a:lstStyle/>
        <a:p>
          <a:endParaRPr lang="en-US"/>
        </a:p>
      </dgm:t>
    </dgm:pt>
    <dgm:pt modelId="{4E8278BB-3B48-1B48-8E02-DB63F5AF3E00}" type="pres">
      <dgm:prSet presAssocID="{37EE6776-D76F-234E-81E1-663738BDC1F5}" presName="space" presStyleCnt="0"/>
      <dgm:spPr/>
    </dgm:pt>
    <dgm:pt modelId="{2E6AA107-1BD4-FC4E-B3D3-DB038178AC3E}" type="pres">
      <dgm:prSet presAssocID="{E67564C7-C136-2746-BEB1-5C5650AD8DBF}" presName="Name5" presStyleLbl="vennNode1" presStyleIdx="2" presStyleCnt="3">
        <dgm:presLayoutVars>
          <dgm:bulletEnabled val="1"/>
        </dgm:presLayoutVars>
      </dgm:prSet>
      <dgm:spPr/>
      <dgm:t>
        <a:bodyPr/>
        <a:lstStyle/>
        <a:p>
          <a:endParaRPr lang="en-US"/>
        </a:p>
      </dgm:t>
    </dgm:pt>
  </dgm:ptLst>
  <dgm:cxnLst>
    <dgm:cxn modelId="{B18F02B5-BAC7-A64C-82B7-8DD0F9DF7B28}" type="presOf" srcId="{C6E36049-686F-2F4D-9AE5-C9BDD40ADA79}" destId="{72F2CF37-50F3-3E4C-8A1F-CD68A4EEF896}" srcOrd="0" destOrd="0" presId="urn:microsoft.com/office/officeart/2005/8/layout/venn3"/>
    <dgm:cxn modelId="{152AE6E5-E19A-1749-9019-8B08A8E4EAE1}" type="presOf" srcId="{9D7CE639-9CD7-9645-A59E-4D9B6D96E864}" destId="{3273500B-3534-4E44-9078-182F5DF40E59}" srcOrd="0" destOrd="0" presId="urn:microsoft.com/office/officeart/2005/8/layout/venn3"/>
    <dgm:cxn modelId="{9143A9C2-FFA3-7645-91DD-02329EC85029}" type="presOf" srcId="{E67564C7-C136-2746-BEB1-5C5650AD8DBF}" destId="{2E6AA107-1BD4-FC4E-B3D3-DB038178AC3E}" srcOrd="0" destOrd="0" presId="urn:microsoft.com/office/officeart/2005/8/layout/venn3"/>
    <dgm:cxn modelId="{19A4E39B-7761-5F44-AF4D-C4B9BF39EE89}" srcId="{9D7CE639-9CD7-9645-A59E-4D9B6D96E864}" destId="{FBE5D126-70A6-BB41-8406-77DC0A2A1EFE}" srcOrd="0" destOrd="0" parTransId="{64C8BF7A-C572-EE4A-B833-0C7AE961B569}" sibTransId="{93C7298C-A19D-1F45-AE7A-711A38F7FDE7}"/>
    <dgm:cxn modelId="{1BFF7F64-5D3B-424E-9D26-F79343080AC6}" srcId="{9D7CE639-9CD7-9645-A59E-4D9B6D96E864}" destId="{C6E36049-686F-2F4D-9AE5-C9BDD40ADA79}" srcOrd="1" destOrd="0" parTransId="{F96E1303-80EA-6F4F-A0BA-AD983C4FB050}" sibTransId="{37EE6776-D76F-234E-81E1-663738BDC1F5}"/>
    <dgm:cxn modelId="{10C35AF0-C456-B744-8F9D-2FE04DB6591B}" srcId="{9D7CE639-9CD7-9645-A59E-4D9B6D96E864}" destId="{E67564C7-C136-2746-BEB1-5C5650AD8DBF}" srcOrd="2" destOrd="0" parTransId="{A556D2F8-5EA6-FE45-AF2F-1D0DD08CD85A}" sibTransId="{FD4049ED-E6FE-1644-8D0F-A55D30EADBF2}"/>
    <dgm:cxn modelId="{52D53F6A-7BF2-484D-9703-E0744D972CB4}" type="presOf" srcId="{FBE5D126-70A6-BB41-8406-77DC0A2A1EFE}" destId="{3068E457-21ED-7847-8B45-6AA8D5ABB74E}" srcOrd="0" destOrd="0" presId="urn:microsoft.com/office/officeart/2005/8/layout/venn3"/>
    <dgm:cxn modelId="{C6968D5D-2AE7-3D4C-BD93-6C4881D4CBAF}" type="presParOf" srcId="{3273500B-3534-4E44-9078-182F5DF40E59}" destId="{3068E457-21ED-7847-8B45-6AA8D5ABB74E}" srcOrd="0" destOrd="0" presId="urn:microsoft.com/office/officeart/2005/8/layout/venn3"/>
    <dgm:cxn modelId="{7CDE9887-38B3-A443-8DAA-49A0C9E21676}" type="presParOf" srcId="{3273500B-3534-4E44-9078-182F5DF40E59}" destId="{18F67CCB-6C0A-9E4C-B058-00D469166379}" srcOrd="1" destOrd="0" presId="urn:microsoft.com/office/officeart/2005/8/layout/venn3"/>
    <dgm:cxn modelId="{4A006930-901E-8D40-AC7A-9D9854BF0A6C}" type="presParOf" srcId="{3273500B-3534-4E44-9078-182F5DF40E59}" destId="{72F2CF37-50F3-3E4C-8A1F-CD68A4EEF896}" srcOrd="2" destOrd="0" presId="urn:microsoft.com/office/officeart/2005/8/layout/venn3"/>
    <dgm:cxn modelId="{9B722D88-2738-5A49-928D-AA570D70CC9B}" type="presParOf" srcId="{3273500B-3534-4E44-9078-182F5DF40E59}" destId="{4E8278BB-3B48-1B48-8E02-DB63F5AF3E00}" srcOrd="3" destOrd="0" presId="urn:microsoft.com/office/officeart/2005/8/layout/venn3"/>
    <dgm:cxn modelId="{B8749C9A-CD25-184C-A9D4-53760011C2C3}" type="presParOf" srcId="{3273500B-3534-4E44-9078-182F5DF40E59}" destId="{2E6AA107-1BD4-FC4E-B3D3-DB038178AC3E}"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EA961A-55A1-4D43-A59F-3B27D16251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7CE9145E-174A-8F4E-9CDC-743EADA6D0C0}">
      <dgm:prSet phldrT="[Text]"/>
      <dgm:spPr/>
      <dgm:t>
        <a:bodyPr/>
        <a:lstStyle/>
        <a:p>
          <a:r>
            <a:rPr lang="en-US" dirty="0" smtClean="0"/>
            <a:t>Think:</a:t>
          </a:r>
        </a:p>
        <a:p>
          <a:r>
            <a:rPr lang="en-US" dirty="0" smtClean="0"/>
            <a:t>About and understand the finality of death.</a:t>
          </a:r>
        </a:p>
        <a:p>
          <a:r>
            <a:rPr lang="en-US" dirty="0" smtClean="0"/>
            <a:t>If they show feelings they are weak.</a:t>
          </a:r>
        </a:p>
        <a:p>
          <a:r>
            <a:rPr lang="en-US" dirty="0" smtClean="0"/>
            <a:t>They need to be in control of their feelings.</a:t>
          </a:r>
        </a:p>
        <a:p>
          <a:r>
            <a:rPr lang="en-US" dirty="0" smtClean="0"/>
            <a:t>About death with jocularity</a:t>
          </a:r>
        </a:p>
        <a:p>
          <a:r>
            <a:rPr lang="en-US" dirty="0" smtClean="0"/>
            <a:t>Only about life before or after death</a:t>
          </a:r>
        </a:p>
        <a:p>
          <a:r>
            <a:rPr lang="en-US" dirty="0" smtClean="0"/>
            <a:t>Their actions and words caused death</a:t>
          </a:r>
          <a:endParaRPr lang="en-US" dirty="0"/>
        </a:p>
      </dgm:t>
    </dgm:pt>
    <dgm:pt modelId="{B1FDDD86-2E04-854B-B9D1-E358D3B3C3D2}" type="parTrans" cxnId="{C70A5E99-B59B-E544-9C11-0BA7CA2BD68A}">
      <dgm:prSet/>
      <dgm:spPr/>
      <dgm:t>
        <a:bodyPr/>
        <a:lstStyle/>
        <a:p>
          <a:endParaRPr lang="en-US"/>
        </a:p>
      </dgm:t>
    </dgm:pt>
    <dgm:pt modelId="{C15C1C77-47DD-DA48-9E4A-C7AD18C722F6}" type="sibTrans" cxnId="{C70A5E99-B59B-E544-9C11-0BA7CA2BD68A}">
      <dgm:prSet/>
      <dgm:spPr/>
      <dgm:t>
        <a:bodyPr/>
        <a:lstStyle/>
        <a:p>
          <a:endParaRPr lang="en-US"/>
        </a:p>
      </dgm:t>
    </dgm:pt>
    <dgm:pt modelId="{616545D3-B2F2-CF41-A90E-CE5E3E1E79F7}">
      <dgm:prSet phldrT="[Text]"/>
      <dgm:spPr/>
      <dgm:t>
        <a:bodyPr/>
        <a:lstStyle/>
        <a:p>
          <a:r>
            <a:rPr lang="en-US" dirty="0" smtClean="0"/>
            <a:t>Feel:</a:t>
          </a:r>
        </a:p>
        <a:p>
          <a:r>
            <a:rPr lang="en-US" dirty="0" smtClean="0"/>
            <a:t>Vulnerable</a:t>
          </a:r>
        </a:p>
        <a:p>
          <a:r>
            <a:rPr lang="en-US" dirty="0" smtClean="0"/>
            <a:t>Anxious</a:t>
          </a:r>
        </a:p>
        <a:p>
          <a:r>
            <a:rPr lang="en-US" dirty="0" smtClean="0"/>
            <a:t>Scared</a:t>
          </a:r>
        </a:p>
        <a:p>
          <a:r>
            <a:rPr lang="en-US" dirty="0" smtClean="0"/>
            <a:t>Lonely</a:t>
          </a:r>
        </a:p>
        <a:p>
          <a:r>
            <a:rPr lang="en-US" dirty="0" smtClean="0"/>
            <a:t>Confused</a:t>
          </a:r>
        </a:p>
        <a:p>
          <a:r>
            <a:rPr lang="en-US" dirty="0" smtClean="0"/>
            <a:t>Angry</a:t>
          </a:r>
        </a:p>
        <a:p>
          <a:r>
            <a:rPr lang="en-US" dirty="0" smtClean="0"/>
            <a:t>Sad</a:t>
          </a:r>
        </a:p>
        <a:p>
          <a:r>
            <a:rPr lang="en-US" dirty="0" smtClean="0"/>
            <a:t>Abandoned</a:t>
          </a:r>
        </a:p>
        <a:p>
          <a:r>
            <a:rPr lang="en-US" dirty="0" smtClean="0"/>
            <a:t>Guilty</a:t>
          </a:r>
        </a:p>
        <a:p>
          <a:r>
            <a:rPr lang="en-US" dirty="0" smtClean="0"/>
            <a:t>Fearful</a:t>
          </a:r>
        </a:p>
        <a:p>
          <a:r>
            <a:rPr lang="en-US" dirty="0" smtClean="0"/>
            <a:t>Worried</a:t>
          </a:r>
        </a:p>
        <a:p>
          <a:r>
            <a:rPr lang="en-US" dirty="0" smtClean="0"/>
            <a:t>Isolated</a:t>
          </a:r>
          <a:endParaRPr lang="en-US" dirty="0"/>
        </a:p>
      </dgm:t>
    </dgm:pt>
    <dgm:pt modelId="{E55DFF00-F0D5-7D4E-BEB4-416D2714C30E}" type="parTrans" cxnId="{6AACE68E-3E02-654C-BC83-1957F62C66C0}">
      <dgm:prSet/>
      <dgm:spPr/>
      <dgm:t>
        <a:bodyPr/>
        <a:lstStyle/>
        <a:p>
          <a:endParaRPr lang="en-US"/>
        </a:p>
      </dgm:t>
    </dgm:pt>
    <dgm:pt modelId="{DCC24590-D547-F84C-BA23-9C7BB15A51BE}" type="sibTrans" cxnId="{6AACE68E-3E02-654C-BC83-1957F62C66C0}">
      <dgm:prSet/>
      <dgm:spPr/>
      <dgm:t>
        <a:bodyPr/>
        <a:lstStyle/>
        <a:p>
          <a:endParaRPr lang="en-US"/>
        </a:p>
      </dgm:t>
    </dgm:pt>
    <dgm:pt modelId="{D9AEC949-5E7A-0B4A-B048-78A72AD4F962}">
      <dgm:prSet phldrT="[Text]"/>
      <dgm:spPr/>
      <dgm:t>
        <a:bodyPr/>
        <a:lstStyle/>
        <a:p>
          <a:r>
            <a:rPr lang="en-US" dirty="0" smtClean="0"/>
            <a:t>Do:</a:t>
          </a:r>
        </a:p>
        <a:p>
          <a:r>
            <a:rPr lang="en-US" dirty="0" smtClean="0"/>
            <a:t>Behave impulsively</a:t>
          </a:r>
        </a:p>
        <a:p>
          <a:r>
            <a:rPr lang="en-US" dirty="0" smtClean="0"/>
            <a:t>Argue, scream, fight, allow themselves to be in dangerous situations.</a:t>
          </a:r>
        </a:p>
        <a:p>
          <a:r>
            <a:rPr lang="en-US" dirty="0" smtClean="0"/>
            <a:t>Grieve for what might have been</a:t>
          </a:r>
        </a:p>
        <a:p>
          <a:r>
            <a:rPr lang="en-US" dirty="0" smtClean="0"/>
            <a:t>Experience nightmares</a:t>
          </a:r>
        </a:p>
        <a:p>
          <a:r>
            <a:rPr lang="en-US" dirty="0" smtClean="0"/>
            <a:t>Act like it never happened</a:t>
          </a:r>
        </a:p>
        <a:p>
          <a:r>
            <a:rPr lang="en-US" dirty="0" smtClean="0"/>
            <a:t>Lack concentration</a:t>
          </a:r>
        </a:p>
        <a:p>
          <a:r>
            <a:rPr lang="en-US" dirty="0" smtClean="0"/>
            <a:t>Have a decline in grades.</a:t>
          </a:r>
          <a:endParaRPr lang="en-US" dirty="0"/>
        </a:p>
      </dgm:t>
    </dgm:pt>
    <dgm:pt modelId="{4E358B45-EE9F-5941-8E19-9D31D097C611}" type="parTrans" cxnId="{E0077517-18D0-5D4E-951A-8A89650F843C}">
      <dgm:prSet/>
      <dgm:spPr/>
      <dgm:t>
        <a:bodyPr/>
        <a:lstStyle/>
        <a:p>
          <a:endParaRPr lang="en-US"/>
        </a:p>
      </dgm:t>
    </dgm:pt>
    <dgm:pt modelId="{4B402570-E26E-1644-8210-2DCAB6136643}" type="sibTrans" cxnId="{E0077517-18D0-5D4E-951A-8A89650F843C}">
      <dgm:prSet/>
      <dgm:spPr/>
      <dgm:t>
        <a:bodyPr/>
        <a:lstStyle/>
        <a:p>
          <a:endParaRPr lang="en-US"/>
        </a:p>
      </dgm:t>
    </dgm:pt>
    <dgm:pt modelId="{7CE25434-23F9-FE47-B887-CB6E990D87C7}" type="pres">
      <dgm:prSet presAssocID="{9CEA961A-55A1-4D43-A59F-3B27D1625169}" presName="Name0" presStyleCnt="0">
        <dgm:presLayoutVars>
          <dgm:dir/>
          <dgm:resizeHandles val="exact"/>
        </dgm:presLayoutVars>
      </dgm:prSet>
      <dgm:spPr/>
      <dgm:t>
        <a:bodyPr/>
        <a:lstStyle/>
        <a:p>
          <a:endParaRPr lang="en-US"/>
        </a:p>
      </dgm:t>
    </dgm:pt>
    <dgm:pt modelId="{4DE7BD54-3ABD-924E-8D5F-FD2BBD051D67}" type="pres">
      <dgm:prSet presAssocID="{7CE9145E-174A-8F4E-9CDC-743EADA6D0C0}" presName="Name5" presStyleLbl="vennNode1" presStyleIdx="0" presStyleCnt="3">
        <dgm:presLayoutVars>
          <dgm:bulletEnabled val="1"/>
        </dgm:presLayoutVars>
      </dgm:prSet>
      <dgm:spPr/>
      <dgm:t>
        <a:bodyPr/>
        <a:lstStyle/>
        <a:p>
          <a:endParaRPr lang="en-US"/>
        </a:p>
      </dgm:t>
    </dgm:pt>
    <dgm:pt modelId="{7F082E9C-9798-6F4C-9C6C-B011BDE2D2FC}" type="pres">
      <dgm:prSet presAssocID="{C15C1C77-47DD-DA48-9E4A-C7AD18C722F6}" presName="space" presStyleCnt="0"/>
      <dgm:spPr/>
    </dgm:pt>
    <dgm:pt modelId="{30DBA6BE-8CF3-EC4C-827A-1DEDA27C830F}" type="pres">
      <dgm:prSet presAssocID="{616545D3-B2F2-CF41-A90E-CE5E3E1E79F7}" presName="Name5" presStyleLbl="vennNode1" presStyleIdx="1" presStyleCnt="3">
        <dgm:presLayoutVars>
          <dgm:bulletEnabled val="1"/>
        </dgm:presLayoutVars>
      </dgm:prSet>
      <dgm:spPr/>
      <dgm:t>
        <a:bodyPr/>
        <a:lstStyle/>
        <a:p>
          <a:endParaRPr lang="en-US"/>
        </a:p>
      </dgm:t>
    </dgm:pt>
    <dgm:pt modelId="{0208069C-00C0-5248-AE8E-D486DC87E168}" type="pres">
      <dgm:prSet presAssocID="{DCC24590-D547-F84C-BA23-9C7BB15A51BE}" presName="space" presStyleCnt="0"/>
      <dgm:spPr/>
    </dgm:pt>
    <dgm:pt modelId="{0BCDCCBB-2683-7249-BF36-7A9D893A3476}" type="pres">
      <dgm:prSet presAssocID="{D9AEC949-5E7A-0B4A-B048-78A72AD4F962}" presName="Name5" presStyleLbl="vennNode1" presStyleIdx="2" presStyleCnt="3">
        <dgm:presLayoutVars>
          <dgm:bulletEnabled val="1"/>
        </dgm:presLayoutVars>
      </dgm:prSet>
      <dgm:spPr/>
      <dgm:t>
        <a:bodyPr/>
        <a:lstStyle/>
        <a:p>
          <a:endParaRPr lang="en-US"/>
        </a:p>
      </dgm:t>
    </dgm:pt>
  </dgm:ptLst>
  <dgm:cxnLst>
    <dgm:cxn modelId="{BD346C48-7A58-E542-80CE-C84BED351EB4}" type="presOf" srcId="{7CE9145E-174A-8F4E-9CDC-743EADA6D0C0}" destId="{4DE7BD54-3ABD-924E-8D5F-FD2BBD051D67}" srcOrd="0" destOrd="0" presId="urn:microsoft.com/office/officeart/2005/8/layout/venn3"/>
    <dgm:cxn modelId="{E0077517-18D0-5D4E-951A-8A89650F843C}" srcId="{9CEA961A-55A1-4D43-A59F-3B27D1625169}" destId="{D9AEC949-5E7A-0B4A-B048-78A72AD4F962}" srcOrd="2" destOrd="0" parTransId="{4E358B45-EE9F-5941-8E19-9D31D097C611}" sibTransId="{4B402570-E26E-1644-8210-2DCAB6136643}"/>
    <dgm:cxn modelId="{6AACE68E-3E02-654C-BC83-1957F62C66C0}" srcId="{9CEA961A-55A1-4D43-A59F-3B27D1625169}" destId="{616545D3-B2F2-CF41-A90E-CE5E3E1E79F7}" srcOrd="1" destOrd="0" parTransId="{E55DFF00-F0D5-7D4E-BEB4-416D2714C30E}" sibTransId="{DCC24590-D547-F84C-BA23-9C7BB15A51BE}"/>
    <dgm:cxn modelId="{763071F5-AB8C-6744-9647-837E7BD1D4B6}" type="presOf" srcId="{616545D3-B2F2-CF41-A90E-CE5E3E1E79F7}" destId="{30DBA6BE-8CF3-EC4C-827A-1DEDA27C830F}" srcOrd="0" destOrd="0" presId="urn:microsoft.com/office/officeart/2005/8/layout/venn3"/>
    <dgm:cxn modelId="{5FA95ACE-2FAA-7444-B00E-0BB9DCEC2193}" type="presOf" srcId="{9CEA961A-55A1-4D43-A59F-3B27D1625169}" destId="{7CE25434-23F9-FE47-B887-CB6E990D87C7}" srcOrd="0" destOrd="0" presId="urn:microsoft.com/office/officeart/2005/8/layout/venn3"/>
    <dgm:cxn modelId="{746D808F-85F5-3249-BC62-18CD92720ED6}" type="presOf" srcId="{D9AEC949-5E7A-0B4A-B048-78A72AD4F962}" destId="{0BCDCCBB-2683-7249-BF36-7A9D893A3476}" srcOrd="0" destOrd="0" presId="urn:microsoft.com/office/officeart/2005/8/layout/venn3"/>
    <dgm:cxn modelId="{C70A5E99-B59B-E544-9C11-0BA7CA2BD68A}" srcId="{9CEA961A-55A1-4D43-A59F-3B27D1625169}" destId="{7CE9145E-174A-8F4E-9CDC-743EADA6D0C0}" srcOrd="0" destOrd="0" parTransId="{B1FDDD86-2E04-854B-B9D1-E358D3B3C3D2}" sibTransId="{C15C1C77-47DD-DA48-9E4A-C7AD18C722F6}"/>
    <dgm:cxn modelId="{B0A71FCA-F390-C447-BB9B-8CA93601FE12}" type="presParOf" srcId="{7CE25434-23F9-FE47-B887-CB6E990D87C7}" destId="{4DE7BD54-3ABD-924E-8D5F-FD2BBD051D67}" srcOrd="0" destOrd="0" presId="urn:microsoft.com/office/officeart/2005/8/layout/venn3"/>
    <dgm:cxn modelId="{49C7174B-AB25-A54B-BD6F-7B0F17037175}" type="presParOf" srcId="{7CE25434-23F9-FE47-B887-CB6E990D87C7}" destId="{7F082E9C-9798-6F4C-9C6C-B011BDE2D2FC}" srcOrd="1" destOrd="0" presId="urn:microsoft.com/office/officeart/2005/8/layout/venn3"/>
    <dgm:cxn modelId="{5D823A50-D2E1-4943-B6BB-74FF20B8C207}" type="presParOf" srcId="{7CE25434-23F9-FE47-B887-CB6E990D87C7}" destId="{30DBA6BE-8CF3-EC4C-827A-1DEDA27C830F}" srcOrd="2" destOrd="0" presId="urn:microsoft.com/office/officeart/2005/8/layout/venn3"/>
    <dgm:cxn modelId="{9FDAC50D-1EC6-8345-9DF4-9A2C5B6870A5}" type="presParOf" srcId="{7CE25434-23F9-FE47-B887-CB6E990D87C7}" destId="{0208069C-00C0-5248-AE8E-D486DC87E168}" srcOrd="3" destOrd="0" presId="urn:microsoft.com/office/officeart/2005/8/layout/venn3"/>
    <dgm:cxn modelId="{F577AEC4-C9C5-1B4D-A183-A9893D430EB9}" type="presParOf" srcId="{7CE25434-23F9-FE47-B887-CB6E990D87C7}" destId="{0BCDCCBB-2683-7249-BF36-7A9D893A347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08CF80-EF1A-1E4D-9FA3-9197274F3FBF}"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95C142A4-3DE3-5C48-A07C-89DF4B9DBF4F}">
      <dgm:prSet phldrT="[Text]"/>
      <dgm:spPr/>
      <dgm:t>
        <a:bodyPr/>
        <a:lstStyle/>
        <a:p>
          <a:r>
            <a:rPr lang="en-US" dirty="0" smtClean="0"/>
            <a:t>I deserve to be informed and included</a:t>
          </a:r>
          <a:endParaRPr lang="en-US" dirty="0"/>
        </a:p>
      </dgm:t>
    </dgm:pt>
    <dgm:pt modelId="{76780A28-2A40-254F-9AA6-22732DC348E8}" type="parTrans" cxnId="{2675837C-9DCF-0F4C-8318-7E69D3C1603A}">
      <dgm:prSet/>
      <dgm:spPr/>
      <dgm:t>
        <a:bodyPr/>
        <a:lstStyle/>
        <a:p>
          <a:endParaRPr lang="en-US"/>
        </a:p>
      </dgm:t>
    </dgm:pt>
    <dgm:pt modelId="{AB696852-B5A8-3D47-9FF7-838C2F5BBAF3}" type="sibTrans" cxnId="{2675837C-9DCF-0F4C-8318-7E69D3C1603A}">
      <dgm:prSet/>
      <dgm:spPr/>
      <dgm:t>
        <a:bodyPr/>
        <a:lstStyle/>
        <a:p>
          <a:endParaRPr lang="en-US" dirty="0"/>
        </a:p>
      </dgm:t>
    </dgm:pt>
    <dgm:pt modelId="{4275E421-8D51-0343-A35B-8F4789C109F4}">
      <dgm:prSet phldrT="[Text]"/>
      <dgm:spPr/>
      <dgm:t>
        <a:bodyPr/>
        <a:lstStyle/>
        <a:p>
          <a:r>
            <a:rPr lang="en-US" dirty="0" smtClean="0"/>
            <a:t>I might not feel or act the way you want or think I should</a:t>
          </a:r>
          <a:endParaRPr lang="en-US" dirty="0"/>
        </a:p>
      </dgm:t>
    </dgm:pt>
    <dgm:pt modelId="{C016F1D6-5EB3-6F49-AB13-BA2003B676C6}" type="parTrans" cxnId="{0C8685B1-E500-A74D-B389-0FA6D353E5E4}">
      <dgm:prSet/>
      <dgm:spPr/>
      <dgm:t>
        <a:bodyPr/>
        <a:lstStyle/>
        <a:p>
          <a:endParaRPr lang="en-US"/>
        </a:p>
      </dgm:t>
    </dgm:pt>
    <dgm:pt modelId="{33EF6DF9-BFDC-6745-992F-DC0B0E7FFD96}" type="sibTrans" cxnId="{0C8685B1-E500-A74D-B389-0FA6D353E5E4}">
      <dgm:prSet/>
      <dgm:spPr/>
      <dgm:t>
        <a:bodyPr/>
        <a:lstStyle/>
        <a:p>
          <a:endParaRPr lang="en-US" dirty="0"/>
        </a:p>
      </dgm:t>
    </dgm:pt>
    <dgm:pt modelId="{3842ABB3-AB85-3F48-AE83-12DCB49F6A1E}">
      <dgm:prSet phldrT="[Text]"/>
      <dgm:spPr/>
      <dgm:t>
        <a:bodyPr/>
        <a:lstStyle/>
        <a:p>
          <a:r>
            <a:rPr lang="en-US" dirty="0" smtClean="0"/>
            <a:t>I don’t want to feel like the only person I know who has lost someone</a:t>
          </a:r>
          <a:endParaRPr lang="en-US" dirty="0"/>
        </a:p>
      </dgm:t>
    </dgm:pt>
    <dgm:pt modelId="{8AD3E68C-1173-B54E-8B68-ED50C619DD38}" type="parTrans" cxnId="{229D4615-51F8-3749-88D1-4B34BE189990}">
      <dgm:prSet/>
      <dgm:spPr/>
      <dgm:t>
        <a:bodyPr/>
        <a:lstStyle/>
        <a:p>
          <a:endParaRPr lang="en-US"/>
        </a:p>
      </dgm:t>
    </dgm:pt>
    <dgm:pt modelId="{50D38089-4657-2A47-9893-635C89F23F7B}" type="sibTrans" cxnId="{229D4615-51F8-3749-88D1-4B34BE189990}">
      <dgm:prSet/>
      <dgm:spPr/>
      <dgm:t>
        <a:bodyPr/>
        <a:lstStyle/>
        <a:p>
          <a:endParaRPr lang="en-US" dirty="0"/>
        </a:p>
      </dgm:t>
    </dgm:pt>
    <dgm:pt modelId="{500CD47F-2AC2-5341-AF17-A6297779DEB0}">
      <dgm:prSet phldrT="[Text]"/>
      <dgm:spPr/>
      <dgm:t>
        <a:bodyPr/>
        <a:lstStyle/>
        <a:p>
          <a:r>
            <a:rPr lang="en-US" dirty="0" smtClean="0"/>
            <a:t>My feelings change over time</a:t>
          </a:r>
          <a:endParaRPr lang="en-US" dirty="0"/>
        </a:p>
      </dgm:t>
    </dgm:pt>
    <dgm:pt modelId="{3C2EDC67-1FC1-964B-A82A-7A6F61656586}" type="parTrans" cxnId="{07CDCE18-5F5B-AE4F-AA1B-65EDC9884B13}">
      <dgm:prSet/>
      <dgm:spPr/>
      <dgm:t>
        <a:bodyPr/>
        <a:lstStyle/>
        <a:p>
          <a:endParaRPr lang="en-US"/>
        </a:p>
      </dgm:t>
    </dgm:pt>
    <dgm:pt modelId="{421B18F4-A1F7-8248-9E8D-83D992DEDB03}" type="sibTrans" cxnId="{07CDCE18-5F5B-AE4F-AA1B-65EDC9884B13}">
      <dgm:prSet/>
      <dgm:spPr/>
      <dgm:t>
        <a:bodyPr/>
        <a:lstStyle/>
        <a:p>
          <a:endParaRPr lang="en-US" dirty="0"/>
        </a:p>
      </dgm:t>
    </dgm:pt>
    <dgm:pt modelId="{E34939DF-9AD7-4744-91E2-F37A5FDAA19B}">
      <dgm:prSet phldrT="[Text]"/>
      <dgm:spPr/>
      <dgm:t>
        <a:bodyPr/>
        <a:lstStyle/>
        <a:p>
          <a:r>
            <a:rPr lang="en-US" dirty="0" smtClean="0"/>
            <a:t>I want to play and laugh and not just be sad</a:t>
          </a:r>
          <a:endParaRPr lang="en-US" dirty="0"/>
        </a:p>
      </dgm:t>
    </dgm:pt>
    <dgm:pt modelId="{4EFD8624-E007-F349-A732-21D81041A33F}" type="parTrans" cxnId="{DE343EF3-870B-434E-B037-82B8B9ACFF66}">
      <dgm:prSet/>
      <dgm:spPr/>
      <dgm:t>
        <a:bodyPr/>
        <a:lstStyle/>
        <a:p>
          <a:endParaRPr lang="en-US"/>
        </a:p>
      </dgm:t>
    </dgm:pt>
    <dgm:pt modelId="{626119C7-2276-B04A-B00A-09A20BBFFA18}" type="sibTrans" cxnId="{DE343EF3-870B-434E-B037-82B8B9ACFF66}">
      <dgm:prSet/>
      <dgm:spPr/>
      <dgm:t>
        <a:bodyPr/>
        <a:lstStyle/>
        <a:p>
          <a:endParaRPr lang="en-US" dirty="0"/>
        </a:p>
      </dgm:t>
    </dgm:pt>
    <dgm:pt modelId="{383F16E4-37EC-DE4E-AADD-311D8726314B}" type="pres">
      <dgm:prSet presAssocID="{3308CF80-EF1A-1E4D-9FA3-9197274F3FBF}" presName="cycle" presStyleCnt="0">
        <dgm:presLayoutVars>
          <dgm:dir/>
          <dgm:resizeHandles val="exact"/>
        </dgm:presLayoutVars>
      </dgm:prSet>
      <dgm:spPr/>
      <dgm:t>
        <a:bodyPr/>
        <a:lstStyle/>
        <a:p>
          <a:endParaRPr lang="en-US"/>
        </a:p>
      </dgm:t>
    </dgm:pt>
    <dgm:pt modelId="{705AC469-162C-7343-89C1-706A3F27762F}" type="pres">
      <dgm:prSet presAssocID="{95C142A4-3DE3-5C48-A07C-89DF4B9DBF4F}" presName="node" presStyleLbl="node1" presStyleIdx="0" presStyleCnt="5">
        <dgm:presLayoutVars>
          <dgm:bulletEnabled val="1"/>
        </dgm:presLayoutVars>
      </dgm:prSet>
      <dgm:spPr/>
      <dgm:t>
        <a:bodyPr/>
        <a:lstStyle/>
        <a:p>
          <a:endParaRPr lang="en-US"/>
        </a:p>
      </dgm:t>
    </dgm:pt>
    <dgm:pt modelId="{3388443C-9DAC-9A45-AEF8-9475B239C8D3}" type="pres">
      <dgm:prSet presAssocID="{95C142A4-3DE3-5C48-A07C-89DF4B9DBF4F}" presName="spNode" presStyleCnt="0"/>
      <dgm:spPr/>
    </dgm:pt>
    <dgm:pt modelId="{29054F24-F059-154C-828F-7B3EB96C7E62}" type="pres">
      <dgm:prSet presAssocID="{AB696852-B5A8-3D47-9FF7-838C2F5BBAF3}" presName="sibTrans" presStyleLbl="sibTrans1D1" presStyleIdx="0" presStyleCnt="5"/>
      <dgm:spPr/>
      <dgm:t>
        <a:bodyPr/>
        <a:lstStyle/>
        <a:p>
          <a:endParaRPr lang="en-US"/>
        </a:p>
      </dgm:t>
    </dgm:pt>
    <dgm:pt modelId="{7DAEEC44-AA40-A74D-86C1-5E919C96CE94}" type="pres">
      <dgm:prSet presAssocID="{4275E421-8D51-0343-A35B-8F4789C109F4}" presName="node" presStyleLbl="node1" presStyleIdx="1" presStyleCnt="5">
        <dgm:presLayoutVars>
          <dgm:bulletEnabled val="1"/>
        </dgm:presLayoutVars>
      </dgm:prSet>
      <dgm:spPr/>
      <dgm:t>
        <a:bodyPr/>
        <a:lstStyle/>
        <a:p>
          <a:endParaRPr lang="en-US"/>
        </a:p>
      </dgm:t>
    </dgm:pt>
    <dgm:pt modelId="{4B706423-932B-B142-A7EC-42A58D61A92F}" type="pres">
      <dgm:prSet presAssocID="{4275E421-8D51-0343-A35B-8F4789C109F4}" presName="spNode" presStyleCnt="0"/>
      <dgm:spPr/>
    </dgm:pt>
    <dgm:pt modelId="{463428FA-8CE8-5146-80C3-34E11CC8CA5A}" type="pres">
      <dgm:prSet presAssocID="{33EF6DF9-BFDC-6745-992F-DC0B0E7FFD96}" presName="sibTrans" presStyleLbl="sibTrans1D1" presStyleIdx="1" presStyleCnt="5"/>
      <dgm:spPr/>
      <dgm:t>
        <a:bodyPr/>
        <a:lstStyle/>
        <a:p>
          <a:endParaRPr lang="en-US"/>
        </a:p>
      </dgm:t>
    </dgm:pt>
    <dgm:pt modelId="{38A6DC5C-2BF3-3546-9840-2BF7891B0FF9}" type="pres">
      <dgm:prSet presAssocID="{3842ABB3-AB85-3F48-AE83-12DCB49F6A1E}" presName="node" presStyleLbl="node1" presStyleIdx="2" presStyleCnt="5">
        <dgm:presLayoutVars>
          <dgm:bulletEnabled val="1"/>
        </dgm:presLayoutVars>
      </dgm:prSet>
      <dgm:spPr/>
      <dgm:t>
        <a:bodyPr/>
        <a:lstStyle/>
        <a:p>
          <a:endParaRPr lang="en-US"/>
        </a:p>
      </dgm:t>
    </dgm:pt>
    <dgm:pt modelId="{88F8F655-6FB4-F944-87E5-DBEF40203A02}" type="pres">
      <dgm:prSet presAssocID="{3842ABB3-AB85-3F48-AE83-12DCB49F6A1E}" presName="spNode" presStyleCnt="0"/>
      <dgm:spPr/>
    </dgm:pt>
    <dgm:pt modelId="{38ACB26C-6CB1-C340-AFCB-E07E845B4996}" type="pres">
      <dgm:prSet presAssocID="{50D38089-4657-2A47-9893-635C89F23F7B}" presName="sibTrans" presStyleLbl="sibTrans1D1" presStyleIdx="2" presStyleCnt="5"/>
      <dgm:spPr/>
      <dgm:t>
        <a:bodyPr/>
        <a:lstStyle/>
        <a:p>
          <a:endParaRPr lang="en-US"/>
        </a:p>
      </dgm:t>
    </dgm:pt>
    <dgm:pt modelId="{F9B7BD26-4EFD-AB4D-9BF0-5319A2148D01}" type="pres">
      <dgm:prSet presAssocID="{500CD47F-2AC2-5341-AF17-A6297779DEB0}" presName="node" presStyleLbl="node1" presStyleIdx="3" presStyleCnt="5">
        <dgm:presLayoutVars>
          <dgm:bulletEnabled val="1"/>
        </dgm:presLayoutVars>
      </dgm:prSet>
      <dgm:spPr/>
      <dgm:t>
        <a:bodyPr/>
        <a:lstStyle/>
        <a:p>
          <a:endParaRPr lang="en-US"/>
        </a:p>
      </dgm:t>
    </dgm:pt>
    <dgm:pt modelId="{F93673FD-AEEC-8647-AB7B-5F410E97FE52}" type="pres">
      <dgm:prSet presAssocID="{500CD47F-2AC2-5341-AF17-A6297779DEB0}" presName="spNode" presStyleCnt="0"/>
      <dgm:spPr/>
    </dgm:pt>
    <dgm:pt modelId="{BF3FA8AE-FFD9-BD4A-BA74-712F55AE7633}" type="pres">
      <dgm:prSet presAssocID="{421B18F4-A1F7-8248-9E8D-83D992DEDB03}" presName="sibTrans" presStyleLbl="sibTrans1D1" presStyleIdx="3" presStyleCnt="5"/>
      <dgm:spPr/>
      <dgm:t>
        <a:bodyPr/>
        <a:lstStyle/>
        <a:p>
          <a:endParaRPr lang="en-US"/>
        </a:p>
      </dgm:t>
    </dgm:pt>
    <dgm:pt modelId="{2E7B5946-8811-934F-B39F-08C8333A2159}" type="pres">
      <dgm:prSet presAssocID="{E34939DF-9AD7-4744-91E2-F37A5FDAA19B}" presName="node" presStyleLbl="node1" presStyleIdx="4" presStyleCnt="5">
        <dgm:presLayoutVars>
          <dgm:bulletEnabled val="1"/>
        </dgm:presLayoutVars>
      </dgm:prSet>
      <dgm:spPr/>
      <dgm:t>
        <a:bodyPr/>
        <a:lstStyle/>
        <a:p>
          <a:endParaRPr lang="en-US"/>
        </a:p>
      </dgm:t>
    </dgm:pt>
    <dgm:pt modelId="{C6AF5DAD-4754-BB4D-AF12-DFD840901616}" type="pres">
      <dgm:prSet presAssocID="{E34939DF-9AD7-4744-91E2-F37A5FDAA19B}" presName="spNode" presStyleCnt="0"/>
      <dgm:spPr/>
    </dgm:pt>
    <dgm:pt modelId="{DA97F531-0DED-7049-B962-AD883365D495}" type="pres">
      <dgm:prSet presAssocID="{626119C7-2276-B04A-B00A-09A20BBFFA18}" presName="sibTrans" presStyleLbl="sibTrans1D1" presStyleIdx="4" presStyleCnt="5"/>
      <dgm:spPr/>
      <dgm:t>
        <a:bodyPr/>
        <a:lstStyle/>
        <a:p>
          <a:endParaRPr lang="en-US"/>
        </a:p>
      </dgm:t>
    </dgm:pt>
  </dgm:ptLst>
  <dgm:cxnLst>
    <dgm:cxn modelId="{7FE0A515-A188-014B-B93B-E8A2E8C307B2}" type="presOf" srcId="{4275E421-8D51-0343-A35B-8F4789C109F4}" destId="{7DAEEC44-AA40-A74D-86C1-5E919C96CE94}" srcOrd="0" destOrd="0" presId="urn:microsoft.com/office/officeart/2005/8/layout/cycle6"/>
    <dgm:cxn modelId="{0C8685B1-E500-A74D-B389-0FA6D353E5E4}" srcId="{3308CF80-EF1A-1E4D-9FA3-9197274F3FBF}" destId="{4275E421-8D51-0343-A35B-8F4789C109F4}" srcOrd="1" destOrd="0" parTransId="{C016F1D6-5EB3-6F49-AB13-BA2003B676C6}" sibTransId="{33EF6DF9-BFDC-6745-992F-DC0B0E7FFD96}"/>
    <dgm:cxn modelId="{BFADF2D2-FA27-B846-850F-4CA2AE32B140}" type="presOf" srcId="{E34939DF-9AD7-4744-91E2-F37A5FDAA19B}" destId="{2E7B5946-8811-934F-B39F-08C8333A2159}" srcOrd="0" destOrd="0" presId="urn:microsoft.com/office/officeart/2005/8/layout/cycle6"/>
    <dgm:cxn modelId="{4AD969F6-9420-424C-9963-2DB56F23B9A6}" type="presOf" srcId="{95C142A4-3DE3-5C48-A07C-89DF4B9DBF4F}" destId="{705AC469-162C-7343-89C1-706A3F27762F}" srcOrd="0" destOrd="0" presId="urn:microsoft.com/office/officeart/2005/8/layout/cycle6"/>
    <dgm:cxn modelId="{CB2F58A2-C6FE-A845-B1F0-0711196AF5AE}" type="presOf" srcId="{3308CF80-EF1A-1E4D-9FA3-9197274F3FBF}" destId="{383F16E4-37EC-DE4E-AADD-311D8726314B}" srcOrd="0" destOrd="0" presId="urn:microsoft.com/office/officeart/2005/8/layout/cycle6"/>
    <dgm:cxn modelId="{DE343EF3-870B-434E-B037-82B8B9ACFF66}" srcId="{3308CF80-EF1A-1E4D-9FA3-9197274F3FBF}" destId="{E34939DF-9AD7-4744-91E2-F37A5FDAA19B}" srcOrd="4" destOrd="0" parTransId="{4EFD8624-E007-F349-A732-21D81041A33F}" sibTransId="{626119C7-2276-B04A-B00A-09A20BBFFA18}"/>
    <dgm:cxn modelId="{F677A41C-F9AF-F74B-B164-BEB74BE02E04}" type="presOf" srcId="{33EF6DF9-BFDC-6745-992F-DC0B0E7FFD96}" destId="{463428FA-8CE8-5146-80C3-34E11CC8CA5A}" srcOrd="0" destOrd="0" presId="urn:microsoft.com/office/officeart/2005/8/layout/cycle6"/>
    <dgm:cxn modelId="{35327A3A-6FCC-F147-93C6-BAE3D747BB32}" type="presOf" srcId="{500CD47F-2AC2-5341-AF17-A6297779DEB0}" destId="{F9B7BD26-4EFD-AB4D-9BF0-5319A2148D01}" srcOrd="0" destOrd="0" presId="urn:microsoft.com/office/officeart/2005/8/layout/cycle6"/>
    <dgm:cxn modelId="{D9952A80-D752-8840-98A3-97971850805E}" type="presOf" srcId="{626119C7-2276-B04A-B00A-09A20BBFFA18}" destId="{DA97F531-0DED-7049-B962-AD883365D495}" srcOrd="0" destOrd="0" presId="urn:microsoft.com/office/officeart/2005/8/layout/cycle6"/>
    <dgm:cxn modelId="{229D4615-51F8-3749-88D1-4B34BE189990}" srcId="{3308CF80-EF1A-1E4D-9FA3-9197274F3FBF}" destId="{3842ABB3-AB85-3F48-AE83-12DCB49F6A1E}" srcOrd="2" destOrd="0" parTransId="{8AD3E68C-1173-B54E-8B68-ED50C619DD38}" sibTransId="{50D38089-4657-2A47-9893-635C89F23F7B}"/>
    <dgm:cxn modelId="{2675837C-9DCF-0F4C-8318-7E69D3C1603A}" srcId="{3308CF80-EF1A-1E4D-9FA3-9197274F3FBF}" destId="{95C142A4-3DE3-5C48-A07C-89DF4B9DBF4F}" srcOrd="0" destOrd="0" parTransId="{76780A28-2A40-254F-9AA6-22732DC348E8}" sibTransId="{AB696852-B5A8-3D47-9FF7-838C2F5BBAF3}"/>
    <dgm:cxn modelId="{DC049F1A-C21C-B649-A065-714D35DD9443}" type="presOf" srcId="{3842ABB3-AB85-3F48-AE83-12DCB49F6A1E}" destId="{38A6DC5C-2BF3-3546-9840-2BF7891B0FF9}" srcOrd="0" destOrd="0" presId="urn:microsoft.com/office/officeart/2005/8/layout/cycle6"/>
    <dgm:cxn modelId="{07CDCE18-5F5B-AE4F-AA1B-65EDC9884B13}" srcId="{3308CF80-EF1A-1E4D-9FA3-9197274F3FBF}" destId="{500CD47F-2AC2-5341-AF17-A6297779DEB0}" srcOrd="3" destOrd="0" parTransId="{3C2EDC67-1FC1-964B-A82A-7A6F61656586}" sibTransId="{421B18F4-A1F7-8248-9E8D-83D992DEDB03}"/>
    <dgm:cxn modelId="{6830A40C-432A-474C-BFAC-AC84C07D0A86}" type="presOf" srcId="{AB696852-B5A8-3D47-9FF7-838C2F5BBAF3}" destId="{29054F24-F059-154C-828F-7B3EB96C7E62}" srcOrd="0" destOrd="0" presId="urn:microsoft.com/office/officeart/2005/8/layout/cycle6"/>
    <dgm:cxn modelId="{C56B4D83-7D3B-304A-AD1C-1783E3DD7926}" type="presOf" srcId="{421B18F4-A1F7-8248-9E8D-83D992DEDB03}" destId="{BF3FA8AE-FFD9-BD4A-BA74-712F55AE7633}" srcOrd="0" destOrd="0" presId="urn:microsoft.com/office/officeart/2005/8/layout/cycle6"/>
    <dgm:cxn modelId="{3DAA16BE-F8A6-1543-A435-D0D55F9ED4AC}" type="presOf" srcId="{50D38089-4657-2A47-9893-635C89F23F7B}" destId="{38ACB26C-6CB1-C340-AFCB-E07E845B4996}" srcOrd="0" destOrd="0" presId="urn:microsoft.com/office/officeart/2005/8/layout/cycle6"/>
    <dgm:cxn modelId="{3F795E53-CE12-564B-8E0C-AC49D1750D91}" type="presParOf" srcId="{383F16E4-37EC-DE4E-AADD-311D8726314B}" destId="{705AC469-162C-7343-89C1-706A3F27762F}" srcOrd="0" destOrd="0" presId="urn:microsoft.com/office/officeart/2005/8/layout/cycle6"/>
    <dgm:cxn modelId="{7D17326C-3FCF-3C4E-8D95-DB50F80DFC85}" type="presParOf" srcId="{383F16E4-37EC-DE4E-AADD-311D8726314B}" destId="{3388443C-9DAC-9A45-AEF8-9475B239C8D3}" srcOrd="1" destOrd="0" presId="urn:microsoft.com/office/officeart/2005/8/layout/cycle6"/>
    <dgm:cxn modelId="{C9ED60A6-B2E6-F24B-BFF7-645968AAAC7C}" type="presParOf" srcId="{383F16E4-37EC-DE4E-AADD-311D8726314B}" destId="{29054F24-F059-154C-828F-7B3EB96C7E62}" srcOrd="2" destOrd="0" presId="urn:microsoft.com/office/officeart/2005/8/layout/cycle6"/>
    <dgm:cxn modelId="{816E0EC5-58BF-614B-8E04-93A9A1E72646}" type="presParOf" srcId="{383F16E4-37EC-DE4E-AADD-311D8726314B}" destId="{7DAEEC44-AA40-A74D-86C1-5E919C96CE94}" srcOrd="3" destOrd="0" presId="urn:microsoft.com/office/officeart/2005/8/layout/cycle6"/>
    <dgm:cxn modelId="{A8E565BB-C766-B34C-A4DC-C6DDDB2625F7}" type="presParOf" srcId="{383F16E4-37EC-DE4E-AADD-311D8726314B}" destId="{4B706423-932B-B142-A7EC-42A58D61A92F}" srcOrd="4" destOrd="0" presId="urn:microsoft.com/office/officeart/2005/8/layout/cycle6"/>
    <dgm:cxn modelId="{5FCC9702-AC14-DA47-8DE2-2CF19F49F132}" type="presParOf" srcId="{383F16E4-37EC-DE4E-AADD-311D8726314B}" destId="{463428FA-8CE8-5146-80C3-34E11CC8CA5A}" srcOrd="5" destOrd="0" presId="urn:microsoft.com/office/officeart/2005/8/layout/cycle6"/>
    <dgm:cxn modelId="{3DF793AA-681D-A24B-9117-9A9FA4DFAA69}" type="presParOf" srcId="{383F16E4-37EC-DE4E-AADD-311D8726314B}" destId="{38A6DC5C-2BF3-3546-9840-2BF7891B0FF9}" srcOrd="6" destOrd="0" presId="urn:microsoft.com/office/officeart/2005/8/layout/cycle6"/>
    <dgm:cxn modelId="{27C8E6EE-042C-9040-8995-0CFCAE222C1F}" type="presParOf" srcId="{383F16E4-37EC-DE4E-AADD-311D8726314B}" destId="{88F8F655-6FB4-F944-87E5-DBEF40203A02}" srcOrd="7" destOrd="0" presId="urn:microsoft.com/office/officeart/2005/8/layout/cycle6"/>
    <dgm:cxn modelId="{BD0FD7E1-E4EE-D841-A504-B24BC62DD15F}" type="presParOf" srcId="{383F16E4-37EC-DE4E-AADD-311D8726314B}" destId="{38ACB26C-6CB1-C340-AFCB-E07E845B4996}" srcOrd="8" destOrd="0" presId="urn:microsoft.com/office/officeart/2005/8/layout/cycle6"/>
    <dgm:cxn modelId="{E7E941F2-39BE-5C43-99CB-5A4052E8D808}" type="presParOf" srcId="{383F16E4-37EC-DE4E-AADD-311D8726314B}" destId="{F9B7BD26-4EFD-AB4D-9BF0-5319A2148D01}" srcOrd="9" destOrd="0" presId="urn:microsoft.com/office/officeart/2005/8/layout/cycle6"/>
    <dgm:cxn modelId="{F2E194DD-29A5-C445-9B4F-8CE5E0954CCF}" type="presParOf" srcId="{383F16E4-37EC-DE4E-AADD-311D8726314B}" destId="{F93673FD-AEEC-8647-AB7B-5F410E97FE52}" srcOrd="10" destOrd="0" presId="urn:microsoft.com/office/officeart/2005/8/layout/cycle6"/>
    <dgm:cxn modelId="{6C3EC3AA-DAA0-F046-8EE1-F038ADA0FAB2}" type="presParOf" srcId="{383F16E4-37EC-DE4E-AADD-311D8726314B}" destId="{BF3FA8AE-FFD9-BD4A-BA74-712F55AE7633}" srcOrd="11" destOrd="0" presId="urn:microsoft.com/office/officeart/2005/8/layout/cycle6"/>
    <dgm:cxn modelId="{4336B3D3-F72B-5740-9260-6E55174C52DD}" type="presParOf" srcId="{383F16E4-37EC-DE4E-AADD-311D8726314B}" destId="{2E7B5946-8811-934F-B39F-08C8333A2159}" srcOrd="12" destOrd="0" presId="urn:microsoft.com/office/officeart/2005/8/layout/cycle6"/>
    <dgm:cxn modelId="{DDC6F10B-E915-8A4B-A4AB-6591F48DBB5C}" type="presParOf" srcId="{383F16E4-37EC-DE4E-AADD-311D8726314B}" destId="{C6AF5DAD-4754-BB4D-AF12-DFD840901616}" srcOrd="13" destOrd="0" presId="urn:microsoft.com/office/officeart/2005/8/layout/cycle6"/>
    <dgm:cxn modelId="{4281894D-5EFF-AA40-AE32-E7DB3FC14062}" type="presParOf" srcId="{383F16E4-37EC-DE4E-AADD-311D8726314B}" destId="{DA97F531-0DED-7049-B962-AD883365D49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6B46CD-5108-FD4D-B1EC-C71F52B609F5}" type="doc">
      <dgm:prSet loTypeId="urn:microsoft.com/office/officeart/2005/8/layout/matrix2" loCatId="matrix" qsTypeId="urn:microsoft.com/office/officeart/2005/8/quickstyle/simple4" qsCatId="simple" csTypeId="urn:microsoft.com/office/officeart/2005/8/colors/accent1_2" csCatId="accent1" phldr="1"/>
      <dgm:spPr/>
      <dgm:t>
        <a:bodyPr/>
        <a:lstStyle/>
        <a:p>
          <a:endParaRPr lang="en-US"/>
        </a:p>
      </dgm:t>
    </dgm:pt>
    <dgm:pt modelId="{08D26D7A-08B3-8E45-8922-323CF0A28169}">
      <dgm:prSet phldrT="[Text]"/>
      <dgm:spPr/>
      <dgm:t>
        <a:bodyPr/>
        <a:lstStyle/>
        <a:p>
          <a:r>
            <a:rPr lang="en-US" dirty="0" smtClean="0"/>
            <a:t>Accept the reality of the loss</a:t>
          </a:r>
          <a:endParaRPr lang="en-US" dirty="0"/>
        </a:p>
      </dgm:t>
    </dgm:pt>
    <dgm:pt modelId="{A38E4246-B949-8B45-93D3-C07FBE2591F1}" type="parTrans" cxnId="{D00C87AE-F7FB-9D46-9B68-20FBA404920B}">
      <dgm:prSet/>
      <dgm:spPr/>
      <dgm:t>
        <a:bodyPr/>
        <a:lstStyle/>
        <a:p>
          <a:endParaRPr lang="en-US"/>
        </a:p>
      </dgm:t>
    </dgm:pt>
    <dgm:pt modelId="{8846B48A-038B-EA4C-9525-66174AB33577}" type="sibTrans" cxnId="{D00C87AE-F7FB-9D46-9B68-20FBA404920B}">
      <dgm:prSet/>
      <dgm:spPr/>
      <dgm:t>
        <a:bodyPr/>
        <a:lstStyle/>
        <a:p>
          <a:endParaRPr lang="en-US"/>
        </a:p>
      </dgm:t>
    </dgm:pt>
    <dgm:pt modelId="{073FCD83-C01D-3547-9D9E-5C524F053B73}">
      <dgm:prSet phldrT="[Text]"/>
      <dgm:spPr/>
      <dgm:t>
        <a:bodyPr/>
        <a:lstStyle/>
        <a:p>
          <a:r>
            <a:rPr lang="en-US" dirty="0" smtClean="0"/>
            <a:t>Work through the pain of grief</a:t>
          </a:r>
          <a:endParaRPr lang="en-US" dirty="0"/>
        </a:p>
      </dgm:t>
    </dgm:pt>
    <dgm:pt modelId="{AE36A396-C746-8E45-9F8D-6089FFA99F24}" type="parTrans" cxnId="{AE3CB964-4D04-5B4D-A138-CC397014F273}">
      <dgm:prSet/>
      <dgm:spPr/>
      <dgm:t>
        <a:bodyPr/>
        <a:lstStyle/>
        <a:p>
          <a:endParaRPr lang="en-US"/>
        </a:p>
      </dgm:t>
    </dgm:pt>
    <dgm:pt modelId="{68436DEF-6343-B24E-8668-D9B57AA4EF97}" type="sibTrans" cxnId="{AE3CB964-4D04-5B4D-A138-CC397014F273}">
      <dgm:prSet/>
      <dgm:spPr/>
      <dgm:t>
        <a:bodyPr/>
        <a:lstStyle/>
        <a:p>
          <a:endParaRPr lang="en-US"/>
        </a:p>
      </dgm:t>
    </dgm:pt>
    <dgm:pt modelId="{93B7E3C9-2F27-1448-A065-5886B73D11C4}">
      <dgm:prSet phldrT="[Text]"/>
      <dgm:spPr/>
      <dgm:t>
        <a:bodyPr/>
        <a:lstStyle/>
        <a:p>
          <a:r>
            <a:rPr lang="en-US" dirty="0" smtClean="0"/>
            <a:t>Adjust to a world in which the deceased is missing </a:t>
          </a:r>
          <a:endParaRPr lang="en-US" dirty="0"/>
        </a:p>
      </dgm:t>
    </dgm:pt>
    <dgm:pt modelId="{30DC8899-69ED-0443-B3F7-CC95C89CF13A}" type="parTrans" cxnId="{11270592-690F-4347-A09C-171ADEBBF11E}">
      <dgm:prSet/>
      <dgm:spPr/>
      <dgm:t>
        <a:bodyPr/>
        <a:lstStyle/>
        <a:p>
          <a:endParaRPr lang="en-US"/>
        </a:p>
      </dgm:t>
    </dgm:pt>
    <dgm:pt modelId="{D923BB95-F7DC-974F-94EA-8C25E7B9E1EB}" type="sibTrans" cxnId="{11270592-690F-4347-A09C-171ADEBBF11E}">
      <dgm:prSet/>
      <dgm:spPr/>
      <dgm:t>
        <a:bodyPr/>
        <a:lstStyle/>
        <a:p>
          <a:endParaRPr lang="en-US"/>
        </a:p>
      </dgm:t>
    </dgm:pt>
    <dgm:pt modelId="{02C525C8-59C1-0F4E-A270-B8012FF0F1F8}">
      <dgm:prSet phldrT="[Text]"/>
      <dgm:spPr/>
      <dgm:t>
        <a:bodyPr/>
        <a:lstStyle/>
        <a:p>
          <a:r>
            <a:rPr lang="en-US" dirty="0" smtClean="0"/>
            <a:t>Find a lasting connection with the deceased while embarking on a new life</a:t>
          </a:r>
        </a:p>
        <a:p>
          <a:endParaRPr lang="en-US" dirty="0"/>
        </a:p>
      </dgm:t>
    </dgm:pt>
    <dgm:pt modelId="{1D066F00-F59A-5948-9557-3D14B5268325}" type="parTrans" cxnId="{B8330648-005C-F64E-A0C1-BE6C7E9B2611}">
      <dgm:prSet/>
      <dgm:spPr/>
      <dgm:t>
        <a:bodyPr/>
        <a:lstStyle/>
        <a:p>
          <a:endParaRPr lang="en-US"/>
        </a:p>
      </dgm:t>
    </dgm:pt>
    <dgm:pt modelId="{71CF66F2-2F5B-2D49-A5D3-6A92475B2D78}" type="sibTrans" cxnId="{B8330648-005C-F64E-A0C1-BE6C7E9B2611}">
      <dgm:prSet/>
      <dgm:spPr/>
      <dgm:t>
        <a:bodyPr/>
        <a:lstStyle/>
        <a:p>
          <a:endParaRPr lang="en-US"/>
        </a:p>
      </dgm:t>
    </dgm:pt>
    <dgm:pt modelId="{6BBF020B-1190-0040-AF27-3AE1C7E1D8A3}" type="pres">
      <dgm:prSet presAssocID="{3A6B46CD-5108-FD4D-B1EC-C71F52B609F5}" presName="matrix" presStyleCnt="0">
        <dgm:presLayoutVars>
          <dgm:chMax val="1"/>
          <dgm:dir/>
          <dgm:resizeHandles val="exact"/>
        </dgm:presLayoutVars>
      </dgm:prSet>
      <dgm:spPr/>
      <dgm:t>
        <a:bodyPr/>
        <a:lstStyle/>
        <a:p>
          <a:endParaRPr lang="en-US"/>
        </a:p>
      </dgm:t>
    </dgm:pt>
    <dgm:pt modelId="{3A8C4812-2578-AC45-8AC9-0489CD9DDF55}" type="pres">
      <dgm:prSet presAssocID="{3A6B46CD-5108-FD4D-B1EC-C71F52B609F5}" presName="axisShape" presStyleLbl="bgShp" presStyleIdx="0" presStyleCnt="1"/>
      <dgm:spPr/>
    </dgm:pt>
    <dgm:pt modelId="{2A190EA4-2D8E-534F-8BD4-DF55A4368FE6}" type="pres">
      <dgm:prSet presAssocID="{3A6B46CD-5108-FD4D-B1EC-C71F52B609F5}" presName="rect1" presStyleLbl="node1" presStyleIdx="0" presStyleCnt="4">
        <dgm:presLayoutVars>
          <dgm:chMax val="0"/>
          <dgm:chPref val="0"/>
          <dgm:bulletEnabled val="1"/>
        </dgm:presLayoutVars>
      </dgm:prSet>
      <dgm:spPr/>
      <dgm:t>
        <a:bodyPr/>
        <a:lstStyle/>
        <a:p>
          <a:endParaRPr lang="en-US"/>
        </a:p>
      </dgm:t>
    </dgm:pt>
    <dgm:pt modelId="{327B480B-2AAE-3A41-8D2B-05609255561A}" type="pres">
      <dgm:prSet presAssocID="{3A6B46CD-5108-FD4D-B1EC-C71F52B609F5}" presName="rect2" presStyleLbl="node1" presStyleIdx="1" presStyleCnt="4">
        <dgm:presLayoutVars>
          <dgm:chMax val="0"/>
          <dgm:chPref val="0"/>
          <dgm:bulletEnabled val="1"/>
        </dgm:presLayoutVars>
      </dgm:prSet>
      <dgm:spPr/>
      <dgm:t>
        <a:bodyPr/>
        <a:lstStyle/>
        <a:p>
          <a:endParaRPr lang="en-US"/>
        </a:p>
      </dgm:t>
    </dgm:pt>
    <dgm:pt modelId="{AD7D9416-6B81-2B4F-A419-8F6A77E957BB}" type="pres">
      <dgm:prSet presAssocID="{3A6B46CD-5108-FD4D-B1EC-C71F52B609F5}" presName="rect3" presStyleLbl="node1" presStyleIdx="2" presStyleCnt="4">
        <dgm:presLayoutVars>
          <dgm:chMax val="0"/>
          <dgm:chPref val="0"/>
          <dgm:bulletEnabled val="1"/>
        </dgm:presLayoutVars>
      </dgm:prSet>
      <dgm:spPr/>
      <dgm:t>
        <a:bodyPr/>
        <a:lstStyle/>
        <a:p>
          <a:endParaRPr lang="en-US"/>
        </a:p>
      </dgm:t>
    </dgm:pt>
    <dgm:pt modelId="{9D821414-1954-7641-B94E-40FE98A23BE0}" type="pres">
      <dgm:prSet presAssocID="{3A6B46CD-5108-FD4D-B1EC-C71F52B609F5}" presName="rect4" presStyleLbl="node1" presStyleIdx="3" presStyleCnt="4">
        <dgm:presLayoutVars>
          <dgm:chMax val="0"/>
          <dgm:chPref val="0"/>
          <dgm:bulletEnabled val="1"/>
        </dgm:presLayoutVars>
      </dgm:prSet>
      <dgm:spPr/>
      <dgm:t>
        <a:bodyPr/>
        <a:lstStyle/>
        <a:p>
          <a:endParaRPr lang="en-US"/>
        </a:p>
      </dgm:t>
    </dgm:pt>
  </dgm:ptLst>
  <dgm:cxnLst>
    <dgm:cxn modelId="{D00C87AE-F7FB-9D46-9B68-20FBA404920B}" srcId="{3A6B46CD-5108-FD4D-B1EC-C71F52B609F5}" destId="{08D26D7A-08B3-8E45-8922-323CF0A28169}" srcOrd="0" destOrd="0" parTransId="{A38E4246-B949-8B45-93D3-C07FBE2591F1}" sibTransId="{8846B48A-038B-EA4C-9525-66174AB33577}"/>
    <dgm:cxn modelId="{58277F29-3D3A-F747-8A37-ADF3B746A115}" type="presOf" srcId="{073FCD83-C01D-3547-9D9E-5C524F053B73}" destId="{327B480B-2AAE-3A41-8D2B-05609255561A}" srcOrd="0" destOrd="0" presId="urn:microsoft.com/office/officeart/2005/8/layout/matrix2"/>
    <dgm:cxn modelId="{0B18B6D1-934F-A143-9567-ADA43D94FD17}" type="presOf" srcId="{02C525C8-59C1-0F4E-A270-B8012FF0F1F8}" destId="{9D821414-1954-7641-B94E-40FE98A23BE0}" srcOrd="0" destOrd="0" presId="urn:microsoft.com/office/officeart/2005/8/layout/matrix2"/>
    <dgm:cxn modelId="{11270592-690F-4347-A09C-171ADEBBF11E}" srcId="{3A6B46CD-5108-FD4D-B1EC-C71F52B609F5}" destId="{93B7E3C9-2F27-1448-A065-5886B73D11C4}" srcOrd="2" destOrd="0" parTransId="{30DC8899-69ED-0443-B3F7-CC95C89CF13A}" sibTransId="{D923BB95-F7DC-974F-94EA-8C25E7B9E1EB}"/>
    <dgm:cxn modelId="{F671909B-51EA-2840-96DF-B69AE6CD7087}" type="presOf" srcId="{08D26D7A-08B3-8E45-8922-323CF0A28169}" destId="{2A190EA4-2D8E-534F-8BD4-DF55A4368FE6}" srcOrd="0" destOrd="0" presId="urn:microsoft.com/office/officeart/2005/8/layout/matrix2"/>
    <dgm:cxn modelId="{140F25A2-640B-EB4C-B8B4-8FD0861CCA53}" type="presOf" srcId="{93B7E3C9-2F27-1448-A065-5886B73D11C4}" destId="{AD7D9416-6B81-2B4F-A419-8F6A77E957BB}" srcOrd="0" destOrd="0" presId="urn:microsoft.com/office/officeart/2005/8/layout/matrix2"/>
    <dgm:cxn modelId="{F1275C64-E22A-814C-AB61-E8D42EB62506}" type="presOf" srcId="{3A6B46CD-5108-FD4D-B1EC-C71F52B609F5}" destId="{6BBF020B-1190-0040-AF27-3AE1C7E1D8A3}" srcOrd="0" destOrd="0" presId="urn:microsoft.com/office/officeart/2005/8/layout/matrix2"/>
    <dgm:cxn modelId="{B8330648-005C-F64E-A0C1-BE6C7E9B2611}" srcId="{3A6B46CD-5108-FD4D-B1EC-C71F52B609F5}" destId="{02C525C8-59C1-0F4E-A270-B8012FF0F1F8}" srcOrd="3" destOrd="0" parTransId="{1D066F00-F59A-5948-9557-3D14B5268325}" sibTransId="{71CF66F2-2F5B-2D49-A5D3-6A92475B2D78}"/>
    <dgm:cxn modelId="{AE3CB964-4D04-5B4D-A138-CC397014F273}" srcId="{3A6B46CD-5108-FD4D-B1EC-C71F52B609F5}" destId="{073FCD83-C01D-3547-9D9E-5C524F053B73}" srcOrd="1" destOrd="0" parTransId="{AE36A396-C746-8E45-9F8D-6089FFA99F24}" sibTransId="{68436DEF-6343-B24E-8668-D9B57AA4EF97}"/>
    <dgm:cxn modelId="{0515FE8E-DBC3-9B4D-B24D-141C941CD039}" type="presParOf" srcId="{6BBF020B-1190-0040-AF27-3AE1C7E1D8A3}" destId="{3A8C4812-2578-AC45-8AC9-0489CD9DDF55}" srcOrd="0" destOrd="0" presId="urn:microsoft.com/office/officeart/2005/8/layout/matrix2"/>
    <dgm:cxn modelId="{6596C660-A04A-1441-8A18-F09A2302D1BC}" type="presParOf" srcId="{6BBF020B-1190-0040-AF27-3AE1C7E1D8A3}" destId="{2A190EA4-2D8E-534F-8BD4-DF55A4368FE6}" srcOrd="1" destOrd="0" presId="urn:microsoft.com/office/officeart/2005/8/layout/matrix2"/>
    <dgm:cxn modelId="{0A374C2A-DCD3-9D41-89D5-6917CE2F52DC}" type="presParOf" srcId="{6BBF020B-1190-0040-AF27-3AE1C7E1D8A3}" destId="{327B480B-2AAE-3A41-8D2B-05609255561A}" srcOrd="2" destOrd="0" presId="urn:microsoft.com/office/officeart/2005/8/layout/matrix2"/>
    <dgm:cxn modelId="{6FC04B05-298B-9542-A473-876C85821A25}" type="presParOf" srcId="{6BBF020B-1190-0040-AF27-3AE1C7E1D8A3}" destId="{AD7D9416-6B81-2B4F-A419-8F6A77E957BB}" srcOrd="3" destOrd="0" presId="urn:microsoft.com/office/officeart/2005/8/layout/matrix2"/>
    <dgm:cxn modelId="{62335E50-8CAD-7845-86E0-583C45F34AAF}" type="presParOf" srcId="{6BBF020B-1190-0040-AF27-3AE1C7E1D8A3}" destId="{9D821414-1954-7641-B94E-40FE98A23BE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EA961A-55A1-4D43-A59F-3B27D16251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7CE9145E-174A-8F4E-9CDC-743EADA6D0C0}">
      <dgm:prSet phldrT="[Text]"/>
      <dgm:spPr/>
      <dgm:t>
        <a:bodyPr/>
        <a:lstStyle/>
        <a:p>
          <a:r>
            <a:rPr lang="en-US" dirty="0" smtClean="0"/>
            <a:t>Think:</a:t>
          </a:r>
        </a:p>
        <a:p>
          <a:r>
            <a:rPr lang="en-US" dirty="0" smtClean="0"/>
            <a:t>About and understand the finality of death.</a:t>
          </a:r>
        </a:p>
        <a:p>
          <a:r>
            <a:rPr lang="en-US" dirty="0" smtClean="0"/>
            <a:t>If they show feelings they are weak.</a:t>
          </a:r>
        </a:p>
        <a:p>
          <a:r>
            <a:rPr lang="en-US" dirty="0" smtClean="0"/>
            <a:t>They need to be in control of their feelings.</a:t>
          </a:r>
        </a:p>
        <a:p>
          <a:r>
            <a:rPr lang="en-US" dirty="0" smtClean="0"/>
            <a:t>About death with jocularity</a:t>
          </a:r>
        </a:p>
        <a:p>
          <a:r>
            <a:rPr lang="en-US" dirty="0" smtClean="0"/>
            <a:t>Only about life before or after death</a:t>
          </a:r>
        </a:p>
        <a:p>
          <a:r>
            <a:rPr lang="en-US" dirty="0" smtClean="0"/>
            <a:t>Their actions and words caused death</a:t>
          </a:r>
          <a:endParaRPr lang="en-US" dirty="0"/>
        </a:p>
      </dgm:t>
    </dgm:pt>
    <dgm:pt modelId="{B1FDDD86-2E04-854B-B9D1-E358D3B3C3D2}" type="parTrans" cxnId="{C70A5E99-B59B-E544-9C11-0BA7CA2BD68A}">
      <dgm:prSet/>
      <dgm:spPr/>
      <dgm:t>
        <a:bodyPr/>
        <a:lstStyle/>
        <a:p>
          <a:endParaRPr lang="en-US"/>
        </a:p>
      </dgm:t>
    </dgm:pt>
    <dgm:pt modelId="{C15C1C77-47DD-DA48-9E4A-C7AD18C722F6}" type="sibTrans" cxnId="{C70A5E99-B59B-E544-9C11-0BA7CA2BD68A}">
      <dgm:prSet/>
      <dgm:spPr/>
      <dgm:t>
        <a:bodyPr/>
        <a:lstStyle/>
        <a:p>
          <a:endParaRPr lang="en-US"/>
        </a:p>
      </dgm:t>
    </dgm:pt>
    <dgm:pt modelId="{616545D3-B2F2-CF41-A90E-CE5E3E1E79F7}">
      <dgm:prSet phldrT="[Text]"/>
      <dgm:spPr/>
      <dgm:t>
        <a:bodyPr/>
        <a:lstStyle/>
        <a:p>
          <a:r>
            <a:rPr lang="en-US" dirty="0" smtClean="0"/>
            <a:t>Feel:</a:t>
          </a:r>
        </a:p>
        <a:p>
          <a:r>
            <a:rPr lang="en-US" dirty="0" smtClean="0"/>
            <a:t>Vulnerable</a:t>
          </a:r>
        </a:p>
        <a:p>
          <a:r>
            <a:rPr lang="en-US" dirty="0" smtClean="0"/>
            <a:t>Anxious</a:t>
          </a:r>
        </a:p>
        <a:p>
          <a:r>
            <a:rPr lang="en-US" dirty="0" smtClean="0"/>
            <a:t>Scared</a:t>
          </a:r>
        </a:p>
        <a:p>
          <a:r>
            <a:rPr lang="en-US" dirty="0" smtClean="0"/>
            <a:t>Lonely</a:t>
          </a:r>
        </a:p>
        <a:p>
          <a:r>
            <a:rPr lang="en-US" dirty="0" smtClean="0"/>
            <a:t>Confused</a:t>
          </a:r>
        </a:p>
        <a:p>
          <a:r>
            <a:rPr lang="en-US" dirty="0" smtClean="0"/>
            <a:t>Angry</a:t>
          </a:r>
        </a:p>
        <a:p>
          <a:r>
            <a:rPr lang="en-US" dirty="0" smtClean="0"/>
            <a:t>Sad</a:t>
          </a:r>
        </a:p>
        <a:p>
          <a:r>
            <a:rPr lang="en-US" dirty="0" smtClean="0"/>
            <a:t>Abandoned</a:t>
          </a:r>
        </a:p>
        <a:p>
          <a:r>
            <a:rPr lang="en-US" dirty="0" smtClean="0"/>
            <a:t>Guilty</a:t>
          </a:r>
        </a:p>
        <a:p>
          <a:r>
            <a:rPr lang="en-US" dirty="0" smtClean="0"/>
            <a:t>Fearful</a:t>
          </a:r>
        </a:p>
        <a:p>
          <a:r>
            <a:rPr lang="en-US" dirty="0" smtClean="0"/>
            <a:t>Worried</a:t>
          </a:r>
        </a:p>
        <a:p>
          <a:r>
            <a:rPr lang="en-US" dirty="0" smtClean="0"/>
            <a:t>Isolated</a:t>
          </a:r>
          <a:endParaRPr lang="en-US" dirty="0"/>
        </a:p>
      </dgm:t>
    </dgm:pt>
    <dgm:pt modelId="{E55DFF00-F0D5-7D4E-BEB4-416D2714C30E}" type="parTrans" cxnId="{6AACE68E-3E02-654C-BC83-1957F62C66C0}">
      <dgm:prSet/>
      <dgm:spPr/>
      <dgm:t>
        <a:bodyPr/>
        <a:lstStyle/>
        <a:p>
          <a:endParaRPr lang="en-US"/>
        </a:p>
      </dgm:t>
    </dgm:pt>
    <dgm:pt modelId="{DCC24590-D547-F84C-BA23-9C7BB15A51BE}" type="sibTrans" cxnId="{6AACE68E-3E02-654C-BC83-1957F62C66C0}">
      <dgm:prSet/>
      <dgm:spPr/>
      <dgm:t>
        <a:bodyPr/>
        <a:lstStyle/>
        <a:p>
          <a:endParaRPr lang="en-US"/>
        </a:p>
      </dgm:t>
    </dgm:pt>
    <dgm:pt modelId="{D9AEC949-5E7A-0B4A-B048-78A72AD4F962}">
      <dgm:prSet phldrT="[Text]"/>
      <dgm:spPr/>
      <dgm:t>
        <a:bodyPr/>
        <a:lstStyle/>
        <a:p>
          <a:r>
            <a:rPr lang="en-US" dirty="0" smtClean="0"/>
            <a:t>Do:</a:t>
          </a:r>
        </a:p>
        <a:p>
          <a:r>
            <a:rPr lang="en-US" dirty="0" smtClean="0"/>
            <a:t>Behave impulsively</a:t>
          </a:r>
        </a:p>
        <a:p>
          <a:r>
            <a:rPr lang="en-US" dirty="0" smtClean="0"/>
            <a:t>Argue, scream, fight, allow themselves to be in dangerous situations.</a:t>
          </a:r>
        </a:p>
        <a:p>
          <a:r>
            <a:rPr lang="en-US" dirty="0" smtClean="0"/>
            <a:t>Grieve for what might have been</a:t>
          </a:r>
        </a:p>
        <a:p>
          <a:r>
            <a:rPr lang="en-US" dirty="0" smtClean="0"/>
            <a:t>Experience nightmares</a:t>
          </a:r>
        </a:p>
        <a:p>
          <a:r>
            <a:rPr lang="en-US" dirty="0" smtClean="0"/>
            <a:t>Act like it never happened</a:t>
          </a:r>
        </a:p>
        <a:p>
          <a:r>
            <a:rPr lang="en-US" dirty="0" smtClean="0"/>
            <a:t>Lack concentration</a:t>
          </a:r>
        </a:p>
        <a:p>
          <a:r>
            <a:rPr lang="en-US" dirty="0" smtClean="0"/>
            <a:t>Have a decline in grades.</a:t>
          </a:r>
          <a:endParaRPr lang="en-US" dirty="0"/>
        </a:p>
      </dgm:t>
    </dgm:pt>
    <dgm:pt modelId="{4E358B45-EE9F-5941-8E19-9D31D097C611}" type="parTrans" cxnId="{E0077517-18D0-5D4E-951A-8A89650F843C}">
      <dgm:prSet/>
      <dgm:spPr/>
      <dgm:t>
        <a:bodyPr/>
        <a:lstStyle/>
        <a:p>
          <a:endParaRPr lang="en-US"/>
        </a:p>
      </dgm:t>
    </dgm:pt>
    <dgm:pt modelId="{4B402570-E26E-1644-8210-2DCAB6136643}" type="sibTrans" cxnId="{E0077517-18D0-5D4E-951A-8A89650F843C}">
      <dgm:prSet/>
      <dgm:spPr/>
      <dgm:t>
        <a:bodyPr/>
        <a:lstStyle/>
        <a:p>
          <a:endParaRPr lang="en-US"/>
        </a:p>
      </dgm:t>
    </dgm:pt>
    <dgm:pt modelId="{7CE25434-23F9-FE47-B887-CB6E990D87C7}" type="pres">
      <dgm:prSet presAssocID="{9CEA961A-55A1-4D43-A59F-3B27D1625169}" presName="Name0" presStyleCnt="0">
        <dgm:presLayoutVars>
          <dgm:dir/>
          <dgm:resizeHandles val="exact"/>
        </dgm:presLayoutVars>
      </dgm:prSet>
      <dgm:spPr/>
      <dgm:t>
        <a:bodyPr/>
        <a:lstStyle/>
        <a:p>
          <a:endParaRPr lang="en-US"/>
        </a:p>
      </dgm:t>
    </dgm:pt>
    <dgm:pt modelId="{4DE7BD54-3ABD-924E-8D5F-FD2BBD051D67}" type="pres">
      <dgm:prSet presAssocID="{7CE9145E-174A-8F4E-9CDC-743EADA6D0C0}" presName="Name5" presStyleLbl="vennNode1" presStyleIdx="0" presStyleCnt="3">
        <dgm:presLayoutVars>
          <dgm:bulletEnabled val="1"/>
        </dgm:presLayoutVars>
      </dgm:prSet>
      <dgm:spPr/>
      <dgm:t>
        <a:bodyPr/>
        <a:lstStyle/>
        <a:p>
          <a:endParaRPr lang="en-US"/>
        </a:p>
      </dgm:t>
    </dgm:pt>
    <dgm:pt modelId="{7F082E9C-9798-6F4C-9C6C-B011BDE2D2FC}" type="pres">
      <dgm:prSet presAssocID="{C15C1C77-47DD-DA48-9E4A-C7AD18C722F6}" presName="space" presStyleCnt="0"/>
      <dgm:spPr/>
    </dgm:pt>
    <dgm:pt modelId="{30DBA6BE-8CF3-EC4C-827A-1DEDA27C830F}" type="pres">
      <dgm:prSet presAssocID="{616545D3-B2F2-CF41-A90E-CE5E3E1E79F7}" presName="Name5" presStyleLbl="vennNode1" presStyleIdx="1" presStyleCnt="3">
        <dgm:presLayoutVars>
          <dgm:bulletEnabled val="1"/>
        </dgm:presLayoutVars>
      </dgm:prSet>
      <dgm:spPr/>
      <dgm:t>
        <a:bodyPr/>
        <a:lstStyle/>
        <a:p>
          <a:endParaRPr lang="en-US"/>
        </a:p>
      </dgm:t>
    </dgm:pt>
    <dgm:pt modelId="{0208069C-00C0-5248-AE8E-D486DC87E168}" type="pres">
      <dgm:prSet presAssocID="{DCC24590-D547-F84C-BA23-9C7BB15A51BE}" presName="space" presStyleCnt="0"/>
      <dgm:spPr/>
    </dgm:pt>
    <dgm:pt modelId="{0BCDCCBB-2683-7249-BF36-7A9D893A3476}" type="pres">
      <dgm:prSet presAssocID="{D9AEC949-5E7A-0B4A-B048-78A72AD4F962}" presName="Name5" presStyleLbl="vennNode1" presStyleIdx="2" presStyleCnt="3">
        <dgm:presLayoutVars>
          <dgm:bulletEnabled val="1"/>
        </dgm:presLayoutVars>
      </dgm:prSet>
      <dgm:spPr/>
      <dgm:t>
        <a:bodyPr/>
        <a:lstStyle/>
        <a:p>
          <a:endParaRPr lang="en-US"/>
        </a:p>
      </dgm:t>
    </dgm:pt>
  </dgm:ptLst>
  <dgm:cxnLst>
    <dgm:cxn modelId="{6AACE68E-3E02-654C-BC83-1957F62C66C0}" srcId="{9CEA961A-55A1-4D43-A59F-3B27D1625169}" destId="{616545D3-B2F2-CF41-A90E-CE5E3E1E79F7}" srcOrd="1" destOrd="0" parTransId="{E55DFF00-F0D5-7D4E-BEB4-416D2714C30E}" sibTransId="{DCC24590-D547-F84C-BA23-9C7BB15A51BE}"/>
    <dgm:cxn modelId="{E857CA2E-B8EE-5E4A-97BA-9FF7480D456F}" type="presOf" srcId="{7CE9145E-174A-8F4E-9CDC-743EADA6D0C0}" destId="{4DE7BD54-3ABD-924E-8D5F-FD2BBD051D67}" srcOrd="0" destOrd="0" presId="urn:microsoft.com/office/officeart/2005/8/layout/venn3"/>
    <dgm:cxn modelId="{C9C07209-9BE9-504F-B20F-328B6752F737}" type="presOf" srcId="{616545D3-B2F2-CF41-A90E-CE5E3E1E79F7}" destId="{30DBA6BE-8CF3-EC4C-827A-1DEDA27C830F}" srcOrd="0" destOrd="0" presId="urn:microsoft.com/office/officeart/2005/8/layout/venn3"/>
    <dgm:cxn modelId="{E0077517-18D0-5D4E-951A-8A89650F843C}" srcId="{9CEA961A-55A1-4D43-A59F-3B27D1625169}" destId="{D9AEC949-5E7A-0B4A-B048-78A72AD4F962}" srcOrd="2" destOrd="0" parTransId="{4E358B45-EE9F-5941-8E19-9D31D097C611}" sibTransId="{4B402570-E26E-1644-8210-2DCAB6136643}"/>
    <dgm:cxn modelId="{DDD17F12-191E-7047-872D-F40ABC94CA2A}" type="presOf" srcId="{9CEA961A-55A1-4D43-A59F-3B27D1625169}" destId="{7CE25434-23F9-FE47-B887-CB6E990D87C7}" srcOrd="0" destOrd="0" presId="urn:microsoft.com/office/officeart/2005/8/layout/venn3"/>
    <dgm:cxn modelId="{C70A5E99-B59B-E544-9C11-0BA7CA2BD68A}" srcId="{9CEA961A-55A1-4D43-A59F-3B27D1625169}" destId="{7CE9145E-174A-8F4E-9CDC-743EADA6D0C0}" srcOrd="0" destOrd="0" parTransId="{B1FDDD86-2E04-854B-B9D1-E358D3B3C3D2}" sibTransId="{C15C1C77-47DD-DA48-9E4A-C7AD18C722F6}"/>
    <dgm:cxn modelId="{44072156-3588-FA4F-9FB7-7EF701DDF5B9}" type="presOf" srcId="{D9AEC949-5E7A-0B4A-B048-78A72AD4F962}" destId="{0BCDCCBB-2683-7249-BF36-7A9D893A3476}" srcOrd="0" destOrd="0" presId="urn:microsoft.com/office/officeart/2005/8/layout/venn3"/>
    <dgm:cxn modelId="{76B49039-6B38-8249-956F-48C725BA68EC}" type="presParOf" srcId="{7CE25434-23F9-FE47-B887-CB6E990D87C7}" destId="{4DE7BD54-3ABD-924E-8D5F-FD2BBD051D67}" srcOrd="0" destOrd="0" presId="urn:microsoft.com/office/officeart/2005/8/layout/venn3"/>
    <dgm:cxn modelId="{4835EF04-5F15-D548-A15C-E59E9247BD97}" type="presParOf" srcId="{7CE25434-23F9-FE47-B887-CB6E990D87C7}" destId="{7F082E9C-9798-6F4C-9C6C-B011BDE2D2FC}" srcOrd="1" destOrd="0" presId="urn:microsoft.com/office/officeart/2005/8/layout/venn3"/>
    <dgm:cxn modelId="{B05FCC65-B8C0-6840-9C17-C41C09E657DA}" type="presParOf" srcId="{7CE25434-23F9-FE47-B887-CB6E990D87C7}" destId="{30DBA6BE-8CF3-EC4C-827A-1DEDA27C830F}" srcOrd="2" destOrd="0" presId="urn:microsoft.com/office/officeart/2005/8/layout/venn3"/>
    <dgm:cxn modelId="{183A27A5-5DCA-B94B-8539-CA5BFCCBBBEE}" type="presParOf" srcId="{7CE25434-23F9-FE47-B887-CB6E990D87C7}" destId="{0208069C-00C0-5248-AE8E-D486DC87E168}" srcOrd="3" destOrd="0" presId="urn:microsoft.com/office/officeart/2005/8/layout/venn3"/>
    <dgm:cxn modelId="{0F4B9E77-06E9-1745-9440-5B06607E8A02}" type="presParOf" srcId="{7CE25434-23F9-FE47-B887-CB6E990D87C7}" destId="{0BCDCCBB-2683-7249-BF36-7A9D893A347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ECDDB-50D6-5E4B-90F2-C20EA3028223}">
      <dsp:nvSpPr>
        <dsp:cNvPr id="0" name=""/>
        <dsp:cNvSpPr/>
      </dsp:nvSpPr>
      <dsp:spPr>
        <a:xfrm>
          <a:off x="3616"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9050" rIns="174040" bIns="19050" numCol="1" spcCol="1270" anchor="ctr" anchorCtr="0">
          <a:noAutofit/>
        </a:bodyPr>
        <a:lstStyle/>
        <a:p>
          <a:pPr lvl="0" algn="ctr" defTabSz="666750">
            <a:lnSpc>
              <a:spcPct val="90000"/>
            </a:lnSpc>
            <a:spcBef>
              <a:spcPct val="0"/>
            </a:spcBef>
            <a:spcAft>
              <a:spcPct val="35000"/>
            </a:spcAft>
          </a:pPr>
          <a:r>
            <a:rPr lang="en-US" sz="1500" kern="1200" dirty="0" smtClean="0"/>
            <a:t>Think:</a:t>
          </a:r>
        </a:p>
        <a:p>
          <a:pPr lvl="0" algn="ctr" defTabSz="666750">
            <a:lnSpc>
              <a:spcPct val="90000"/>
            </a:lnSpc>
            <a:spcBef>
              <a:spcPct val="0"/>
            </a:spcBef>
            <a:spcAft>
              <a:spcPct val="35000"/>
            </a:spcAft>
          </a:pPr>
          <a:r>
            <a:rPr lang="en-US" sz="1500" kern="1200" dirty="0" smtClean="0"/>
            <a:t>-Illness and death is temporary and reversible</a:t>
          </a:r>
        </a:p>
        <a:p>
          <a:pPr lvl="0" algn="ctr" defTabSz="666750">
            <a:lnSpc>
              <a:spcPct val="90000"/>
            </a:lnSpc>
            <a:spcBef>
              <a:spcPct val="0"/>
            </a:spcBef>
            <a:spcAft>
              <a:spcPct val="35000"/>
            </a:spcAft>
          </a:pPr>
          <a:r>
            <a:rPr lang="en-US" sz="1500" kern="1200" dirty="0" smtClean="0"/>
            <a:t>-Fantasy and reality not separated</a:t>
          </a:r>
        </a:p>
        <a:p>
          <a:pPr lvl="0" algn="ctr" defTabSz="666750">
            <a:lnSpc>
              <a:spcPct val="90000"/>
            </a:lnSpc>
            <a:spcBef>
              <a:spcPct val="0"/>
            </a:spcBef>
            <a:spcAft>
              <a:spcPct val="35000"/>
            </a:spcAft>
          </a:pPr>
          <a:r>
            <a:rPr lang="en-US" sz="1500" kern="1200" dirty="0" smtClean="0"/>
            <a:t>-Has short-term memory</a:t>
          </a:r>
        </a:p>
        <a:p>
          <a:pPr lvl="0" algn="ctr" defTabSz="666750">
            <a:lnSpc>
              <a:spcPct val="90000"/>
            </a:lnSpc>
            <a:spcBef>
              <a:spcPct val="0"/>
            </a:spcBef>
            <a:spcAft>
              <a:spcPct val="35000"/>
            </a:spcAft>
          </a:pPr>
          <a:endParaRPr lang="en-US" sz="1500" kern="1200" dirty="0"/>
        </a:p>
      </dsp:txBody>
      <dsp:txXfrm>
        <a:off x="466746" y="1144887"/>
        <a:ext cx="2236188" cy="2236188"/>
      </dsp:txXfrm>
    </dsp:sp>
    <dsp:sp modelId="{31F7E295-C752-7F41-96D1-15DC83CB62E5}">
      <dsp:nvSpPr>
        <dsp:cNvPr id="0" name=""/>
        <dsp:cNvSpPr/>
      </dsp:nvSpPr>
      <dsp:spPr>
        <a:xfrm>
          <a:off x="2533575"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9050" rIns="174040" bIns="19050" numCol="1" spcCol="1270" anchor="ctr" anchorCtr="0">
          <a:noAutofit/>
        </a:bodyPr>
        <a:lstStyle/>
        <a:p>
          <a:pPr lvl="0" algn="ctr" defTabSz="666750">
            <a:lnSpc>
              <a:spcPct val="90000"/>
            </a:lnSpc>
            <a:spcBef>
              <a:spcPct val="0"/>
            </a:spcBef>
            <a:spcAft>
              <a:spcPct val="35000"/>
            </a:spcAft>
          </a:pPr>
          <a:r>
            <a:rPr lang="en-US" sz="1500" kern="1200" dirty="0" smtClean="0"/>
            <a:t>Feel:</a:t>
          </a:r>
        </a:p>
        <a:p>
          <a:pPr lvl="0" algn="ctr" defTabSz="666750">
            <a:lnSpc>
              <a:spcPct val="90000"/>
            </a:lnSpc>
            <a:spcBef>
              <a:spcPct val="0"/>
            </a:spcBef>
            <a:spcAft>
              <a:spcPct val="35000"/>
            </a:spcAft>
          </a:pPr>
          <a:r>
            <a:rPr lang="en-US" sz="1500" kern="1200" dirty="0" smtClean="0"/>
            <a:t>Sad, anxious, confused, angry, scared, cranky</a:t>
          </a:r>
          <a:endParaRPr lang="en-US" sz="1500" kern="1200" dirty="0"/>
        </a:p>
      </dsp:txBody>
      <dsp:txXfrm>
        <a:off x="2996705" y="1144887"/>
        <a:ext cx="2236188" cy="2236188"/>
      </dsp:txXfrm>
    </dsp:sp>
    <dsp:sp modelId="{2BD06304-552A-E441-A673-6FBF08847EEA}">
      <dsp:nvSpPr>
        <dsp:cNvPr id="0" name=""/>
        <dsp:cNvSpPr/>
      </dsp:nvSpPr>
      <dsp:spPr>
        <a:xfrm>
          <a:off x="5063534"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9050" rIns="174040" bIns="19050" numCol="1" spcCol="1270" anchor="ctr" anchorCtr="0">
          <a:noAutofit/>
        </a:bodyPr>
        <a:lstStyle/>
        <a:p>
          <a:pPr lvl="0" algn="ctr" defTabSz="666750">
            <a:lnSpc>
              <a:spcPct val="90000"/>
            </a:lnSpc>
            <a:spcBef>
              <a:spcPct val="0"/>
            </a:spcBef>
            <a:spcAft>
              <a:spcPct val="35000"/>
            </a:spcAft>
          </a:pPr>
          <a:r>
            <a:rPr lang="en-US" sz="1500" kern="1200" dirty="0" smtClean="0"/>
            <a:t>Do:</a:t>
          </a:r>
        </a:p>
        <a:p>
          <a:pPr lvl="0" algn="ctr" defTabSz="666750">
            <a:lnSpc>
              <a:spcPct val="90000"/>
            </a:lnSpc>
            <a:spcBef>
              <a:spcPct val="0"/>
            </a:spcBef>
            <a:spcAft>
              <a:spcPct val="35000"/>
            </a:spcAft>
          </a:pPr>
          <a:r>
            <a:rPr lang="en-US" sz="1500" kern="1200" dirty="0" smtClean="0"/>
            <a:t>-Imitates behaviors</a:t>
          </a:r>
        </a:p>
        <a:p>
          <a:pPr lvl="0" algn="ctr" defTabSz="666750">
            <a:lnSpc>
              <a:spcPct val="90000"/>
            </a:lnSpc>
            <a:spcBef>
              <a:spcPct val="0"/>
            </a:spcBef>
            <a:spcAft>
              <a:spcPct val="35000"/>
            </a:spcAft>
          </a:pPr>
          <a:r>
            <a:rPr lang="en-US" sz="1500" kern="1200" dirty="0" smtClean="0"/>
            <a:t>-Asks why</a:t>
          </a:r>
          <a:endParaRPr lang="en-US" sz="1500" kern="1200" dirty="0"/>
        </a:p>
      </dsp:txBody>
      <dsp:txXfrm>
        <a:off x="5526664" y="1144887"/>
        <a:ext cx="2236188" cy="223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F3A7A-3176-A943-88C9-D303FCBBCB2C}">
      <dsp:nvSpPr>
        <dsp:cNvPr id="0" name=""/>
        <dsp:cNvSpPr/>
      </dsp:nvSpPr>
      <dsp:spPr>
        <a:xfrm>
          <a:off x="3616"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6510" rIns="174040" bIns="16510" numCol="1" spcCol="1270" anchor="ctr" anchorCtr="0">
          <a:noAutofit/>
        </a:bodyPr>
        <a:lstStyle/>
        <a:p>
          <a:pPr lvl="0" algn="ctr" defTabSz="577850">
            <a:lnSpc>
              <a:spcPct val="90000"/>
            </a:lnSpc>
            <a:spcBef>
              <a:spcPct val="0"/>
            </a:spcBef>
            <a:spcAft>
              <a:spcPct val="35000"/>
            </a:spcAft>
          </a:pPr>
          <a:r>
            <a:rPr lang="en-US" sz="1300" kern="1200" dirty="0" smtClean="0"/>
            <a:t>Think:</a:t>
          </a:r>
        </a:p>
        <a:p>
          <a:pPr lvl="0" algn="ctr" defTabSz="577850">
            <a:lnSpc>
              <a:spcPct val="90000"/>
            </a:lnSpc>
            <a:spcBef>
              <a:spcPct val="0"/>
            </a:spcBef>
            <a:spcAft>
              <a:spcPct val="35000"/>
            </a:spcAft>
          </a:pPr>
          <a:r>
            <a:rPr lang="en-US" sz="1300" kern="1200" dirty="0" smtClean="0"/>
            <a:t>-Death is temporary and reversible</a:t>
          </a:r>
        </a:p>
        <a:p>
          <a:pPr lvl="0" algn="ctr" defTabSz="577850">
            <a:lnSpc>
              <a:spcPct val="90000"/>
            </a:lnSpc>
            <a:spcBef>
              <a:spcPct val="0"/>
            </a:spcBef>
            <a:spcAft>
              <a:spcPct val="35000"/>
            </a:spcAft>
          </a:pPr>
          <a:r>
            <a:rPr lang="en-US" sz="1300" kern="1200" dirty="0" smtClean="0"/>
            <a:t>-May confuse death with taking a trip or sleeping</a:t>
          </a:r>
        </a:p>
        <a:p>
          <a:pPr lvl="0" algn="ctr" defTabSz="577850">
            <a:lnSpc>
              <a:spcPct val="90000"/>
            </a:lnSpc>
            <a:spcBef>
              <a:spcPct val="0"/>
            </a:spcBef>
            <a:spcAft>
              <a:spcPct val="35000"/>
            </a:spcAft>
          </a:pPr>
          <a:r>
            <a:rPr lang="en-US" sz="1300" kern="1200" dirty="0" smtClean="0"/>
            <a:t>-Finality of death is not evident</a:t>
          </a:r>
        </a:p>
        <a:p>
          <a:pPr lvl="0" algn="ctr" defTabSz="577850">
            <a:lnSpc>
              <a:spcPct val="90000"/>
            </a:lnSpc>
            <a:spcBef>
              <a:spcPct val="0"/>
            </a:spcBef>
            <a:spcAft>
              <a:spcPct val="35000"/>
            </a:spcAft>
          </a:pPr>
          <a:r>
            <a:rPr lang="en-US" sz="1300" kern="1200" dirty="0" smtClean="0"/>
            <a:t>-May wonder what deceased is doing</a:t>
          </a:r>
        </a:p>
      </dsp:txBody>
      <dsp:txXfrm>
        <a:off x="466746" y="1144887"/>
        <a:ext cx="2236188" cy="2236188"/>
      </dsp:txXfrm>
    </dsp:sp>
    <dsp:sp modelId="{7E9A2682-AF01-B542-8D18-F7212C1EB2FF}">
      <dsp:nvSpPr>
        <dsp:cNvPr id="0" name=""/>
        <dsp:cNvSpPr/>
      </dsp:nvSpPr>
      <dsp:spPr>
        <a:xfrm>
          <a:off x="2533575"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6510" rIns="174040" bIns="16510" numCol="1" spcCol="1270" anchor="ctr" anchorCtr="0">
          <a:noAutofit/>
        </a:bodyPr>
        <a:lstStyle/>
        <a:p>
          <a:pPr lvl="0" algn="ctr" defTabSz="577850">
            <a:lnSpc>
              <a:spcPct val="90000"/>
            </a:lnSpc>
            <a:spcBef>
              <a:spcPct val="0"/>
            </a:spcBef>
            <a:spcAft>
              <a:spcPct val="35000"/>
            </a:spcAft>
          </a:pPr>
          <a:r>
            <a:rPr lang="en-US" sz="1300" kern="1200" dirty="0" smtClean="0"/>
            <a:t>Feel:</a:t>
          </a:r>
        </a:p>
        <a:p>
          <a:pPr lvl="0" algn="ctr" defTabSz="577850">
            <a:lnSpc>
              <a:spcPct val="90000"/>
            </a:lnSpc>
            <a:spcBef>
              <a:spcPct val="0"/>
            </a:spcBef>
            <a:spcAft>
              <a:spcPct val="35000"/>
            </a:spcAft>
          </a:pPr>
          <a:r>
            <a:rPr lang="en-US" sz="1300" kern="1200" dirty="0" smtClean="0"/>
            <a:t>Sad, anxious, confused, scared cranky, angry</a:t>
          </a:r>
          <a:endParaRPr lang="en-US" sz="1300" kern="1200" dirty="0"/>
        </a:p>
      </dsp:txBody>
      <dsp:txXfrm>
        <a:off x="2996705" y="1144887"/>
        <a:ext cx="2236188" cy="2236188"/>
      </dsp:txXfrm>
    </dsp:sp>
    <dsp:sp modelId="{7CBDF47A-904C-AC44-9A09-62FD65FDEAA1}">
      <dsp:nvSpPr>
        <dsp:cNvPr id="0" name=""/>
        <dsp:cNvSpPr/>
      </dsp:nvSpPr>
      <dsp:spPr>
        <a:xfrm>
          <a:off x="5063534"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6510" rIns="174040" bIns="16510" numCol="1" spcCol="1270" anchor="ctr" anchorCtr="0">
          <a:noAutofit/>
        </a:bodyPr>
        <a:lstStyle/>
        <a:p>
          <a:pPr lvl="0" algn="ctr" defTabSz="577850">
            <a:lnSpc>
              <a:spcPct val="90000"/>
            </a:lnSpc>
            <a:spcBef>
              <a:spcPct val="0"/>
            </a:spcBef>
            <a:spcAft>
              <a:spcPct val="35000"/>
            </a:spcAft>
          </a:pPr>
          <a:r>
            <a:rPr lang="en-US" sz="1300" kern="1200" dirty="0" smtClean="0"/>
            <a:t>Do:</a:t>
          </a:r>
        </a:p>
        <a:p>
          <a:pPr lvl="0" algn="ctr" defTabSz="577850">
            <a:lnSpc>
              <a:spcPct val="90000"/>
            </a:lnSpc>
            <a:spcBef>
              <a:spcPct val="0"/>
            </a:spcBef>
            <a:spcAft>
              <a:spcPct val="35000"/>
            </a:spcAft>
          </a:pPr>
          <a:r>
            <a:rPr lang="en-US" sz="1300" kern="1200" dirty="0" smtClean="0"/>
            <a:t>-Cry</a:t>
          </a:r>
        </a:p>
        <a:p>
          <a:pPr lvl="0" algn="ctr" defTabSz="577850">
            <a:lnSpc>
              <a:spcPct val="90000"/>
            </a:lnSpc>
            <a:spcBef>
              <a:spcPct val="0"/>
            </a:spcBef>
            <a:spcAft>
              <a:spcPct val="35000"/>
            </a:spcAft>
          </a:pPr>
          <a:r>
            <a:rPr lang="en-US" sz="1300" kern="1200" dirty="0" smtClean="0"/>
            <a:t>-Fight</a:t>
          </a:r>
        </a:p>
        <a:p>
          <a:pPr lvl="0" algn="ctr" defTabSz="577850">
            <a:lnSpc>
              <a:spcPct val="90000"/>
            </a:lnSpc>
            <a:spcBef>
              <a:spcPct val="0"/>
            </a:spcBef>
            <a:spcAft>
              <a:spcPct val="35000"/>
            </a:spcAft>
          </a:pPr>
          <a:r>
            <a:rPr lang="en-US" sz="1300" kern="1200" dirty="0" smtClean="0"/>
            <a:t>-Are interested in dead things</a:t>
          </a:r>
        </a:p>
        <a:p>
          <a:pPr lvl="0" algn="ctr" defTabSz="577850">
            <a:lnSpc>
              <a:spcPct val="90000"/>
            </a:lnSpc>
            <a:spcBef>
              <a:spcPct val="0"/>
            </a:spcBef>
            <a:spcAft>
              <a:spcPct val="35000"/>
            </a:spcAft>
          </a:pPr>
          <a:r>
            <a:rPr lang="en-US" sz="1300" kern="1200" dirty="0" smtClean="0"/>
            <a:t>-Act as if death did not happen</a:t>
          </a:r>
        </a:p>
        <a:p>
          <a:pPr lvl="0" algn="ctr" defTabSz="577850">
            <a:lnSpc>
              <a:spcPct val="90000"/>
            </a:lnSpc>
            <a:spcBef>
              <a:spcPct val="0"/>
            </a:spcBef>
            <a:spcAft>
              <a:spcPct val="35000"/>
            </a:spcAft>
          </a:pPr>
          <a:endParaRPr lang="en-US" sz="1300" kern="1200" dirty="0"/>
        </a:p>
      </dsp:txBody>
      <dsp:txXfrm>
        <a:off x="5526664" y="1144887"/>
        <a:ext cx="2236188" cy="2236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64045-F16F-2948-9962-2D4E3EDCD925}">
      <dsp:nvSpPr>
        <dsp:cNvPr id="0" name=""/>
        <dsp:cNvSpPr/>
      </dsp:nvSpPr>
      <dsp:spPr>
        <a:xfrm>
          <a:off x="3616"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3970" rIns="174040" bIns="13970" numCol="1" spcCol="1270" anchor="ctr" anchorCtr="0">
          <a:noAutofit/>
        </a:bodyPr>
        <a:lstStyle/>
        <a:p>
          <a:pPr lvl="0" algn="ctr" defTabSz="488950">
            <a:lnSpc>
              <a:spcPct val="90000"/>
            </a:lnSpc>
            <a:spcBef>
              <a:spcPct val="0"/>
            </a:spcBef>
            <a:spcAft>
              <a:spcPct val="35000"/>
            </a:spcAft>
          </a:pPr>
          <a:r>
            <a:rPr lang="en-US" sz="1100" kern="1200" dirty="0" smtClean="0"/>
            <a:t>Think:</a:t>
          </a:r>
        </a:p>
        <a:p>
          <a:pPr lvl="0" algn="ctr" defTabSz="488950">
            <a:lnSpc>
              <a:spcPct val="90000"/>
            </a:lnSpc>
            <a:spcBef>
              <a:spcPct val="0"/>
            </a:spcBef>
            <a:spcAft>
              <a:spcPct val="35000"/>
            </a:spcAft>
          </a:pPr>
          <a:r>
            <a:rPr lang="en-US" sz="1100" kern="1200" dirty="0" smtClean="0"/>
            <a:t>About the finality of death</a:t>
          </a:r>
        </a:p>
        <a:p>
          <a:pPr lvl="0" algn="ctr" defTabSz="488950">
            <a:lnSpc>
              <a:spcPct val="90000"/>
            </a:lnSpc>
            <a:spcBef>
              <a:spcPct val="0"/>
            </a:spcBef>
            <a:spcAft>
              <a:spcPct val="35000"/>
            </a:spcAft>
          </a:pPr>
          <a:r>
            <a:rPr lang="en-US" sz="1100" kern="1200" dirty="0" smtClean="0"/>
            <a:t>About the biological process of death,</a:t>
          </a:r>
        </a:p>
        <a:p>
          <a:pPr lvl="0" algn="ctr" defTabSz="488950">
            <a:lnSpc>
              <a:spcPct val="90000"/>
            </a:lnSpc>
            <a:spcBef>
              <a:spcPct val="0"/>
            </a:spcBef>
            <a:spcAft>
              <a:spcPct val="35000"/>
            </a:spcAft>
          </a:pPr>
          <a:r>
            <a:rPr lang="en-US" sz="1100" kern="1200" dirty="0" smtClean="0"/>
            <a:t>Death is related to mutilation</a:t>
          </a:r>
        </a:p>
        <a:p>
          <a:pPr lvl="0" algn="ctr" defTabSz="488950">
            <a:lnSpc>
              <a:spcPct val="90000"/>
            </a:lnSpc>
            <a:spcBef>
              <a:spcPct val="0"/>
            </a:spcBef>
            <a:spcAft>
              <a:spcPct val="35000"/>
            </a:spcAft>
          </a:pPr>
          <a:r>
            <a:rPr lang="en-US" sz="1100" kern="1200" dirty="0" smtClean="0"/>
            <a:t>A spirit gets you when you die</a:t>
          </a:r>
        </a:p>
        <a:p>
          <a:pPr lvl="0" algn="ctr" defTabSz="488950">
            <a:lnSpc>
              <a:spcPct val="90000"/>
            </a:lnSpc>
            <a:spcBef>
              <a:spcPct val="0"/>
            </a:spcBef>
            <a:spcAft>
              <a:spcPct val="35000"/>
            </a:spcAft>
          </a:pPr>
          <a:r>
            <a:rPr lang="en-US" sz="1100" kern="1200" dirty="0" smtClean="0"/>
            <a:t>About who will care for them if a parent dies</a:t>
          </a:r>
        </a:p>
        <a:p>
          <a:pPr lvl="0" algn="ctr" defTabSz="488950">
            <a:lnSpc>
              <a:spcPct val="90000"/>
            </a:lnSpc>
            <a:spcBef>
              <a:spcPct val="0"/>
            </a:spcBef>
            <a:spcAft>
              <a:spcPct val="35000"/>
            </a:spcAft>
          </a:pPr>
          <a:r>
            <a:rPr lang="en-US" sz="1100" kern="1200" dirty="0" smtClean="0"/>
            <a:t>Their actions and words caused the death.</a:t>
          </a:r>
          <a:endParaRPr lang="en-US" sz="1100" kern="1200" dirty="0"/>
        </a:p>
      </dsp:txBody>
      <dsp:txXfrm>
        <a:off x="466746" y="1144887"/>
        <a:ext cx="2236188" cy="2236188"/>
      </dsp:txXfrm>
    </dsp:sp>
    <dsp:sp modelId="{89E5B398-CBCB-D04B-BF24-48F4F5A81A97}">
      <dsp:nvSpPr>
        <dsp:cNvPr id="0" name=""/>
        <dsp:cNvSpPr/>
      </dsp:nvSpPr>
      <dsp:spPr>
        <a:xfrm>
          <a:off x="2533575"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3970" rIns="174040" bIns="13970" numCol="1" spcCol="1270" anchor="ctr" anchorCtr="0">
          <a:noAutofit/>
        </a:bodyPr>
        <a:lstStyle/>
        <a:p>
          <a:pPr lvl="0" algn="ctr" defTabSz="488950">
            <a:lnSpc>
              <a:spcPct val="90000"/>
            </a:lnSpc>
            <a:spcBef>
              <a:spcPct val="0"/>
            </a:spcBef>
            <a:spcAft>
              <a:spcPct val="35000"/>
            </a:spcAft>
          </a:pPr>
          <a:r>
            <a:rPr lang="en-US" sz="1100" kern="1200" dirty="0" smtClean="0"/>
            <a:t>Feel:</a:t>
          </a:r>
        </a:p>
        <a:p>
          <a:pPr lvl="0" algn="ctr" defTabSz="488950">
            <a:lnSpc>
              <a:spcPct val="90000"/>
            </a:lnSpc>
            <a:spcBef>
              <a:spcPct val="0"/>
            </a:spcBef>
            <a:spcAft>
              <a:spcPct val="35000"/>
            </a:spcAft>
          </a:pPr>
          <a:r>
            <a:rPr lang="en-US" sz="1100" kern="1200" dirty="0" smtClean="0"/>
            <a:t>Sad</a:t>
          </a:r>
        </a:p>
        <a:p>
          <a:pPr lvl="0" algn="ctr" defTabSz="488950">
            <a:lnSpc>
              <a:spcPct val="90000"/>
            </a:lnSpc>
            <a:spcBef>
              <a:spcPct val="0"/>
            </a:spcBef>
            <a:spcAft>
              <a:spcPct val="35000"/>
            </a:spcAft>
          </a:pPr>
          <a:r>
            <a:rPr lang="en-US" sz="1100" kern="1200" dirty="0" smtClean="0"/>
            <a:t>Anxious </a:t>
          </a:r>
        </a:p>
        <a:p>
          <a:pPr lvl="0" algn="ctr" defTabSz="488950">
            <a:lnSpc>
              <a:spcPct val="90000"/>
            </a:lnSpc>
            <a:spcBef>
              <a:spcPct val="0"/>
            </a:spcBef>
            <a:spcAft>
              <a:spcPct val="35000"/>
            </a:spcAft>
          </a:pPr>
          <a:r>
            <a:rPr lang="en-US" sz="1100" kern="1200" dirty="0" smtClean="0"/>
            <a:t>Withdrawn</a:t>
          </a:r>
        </a:p>
        <a:p>
          <a:pPr lvl="0" algn="ctr" defTabSz="488950">
            <a:lnSpc>
              <a:spcPct val="90000"/>
            </a:lnSpc>
            <a:spcBef>
              <a:spcPct val="0"/>
            </a:spcBef>
            <a:spcAft>
              <a:spcPct val="35000"/>
            </a:spcAft>
          </a:pPr>
          <a:r>
            <a:rPr lang="en-US" sz="1100" kern="1200" dirty="0" smtClean="0"/>
            <a:t>Confused about changes</a:t>
          </a:r>
        </a:p>
        <a:p>
          <a:pPr lvl="0" algn="ctr" defTabSz="488950">
            <a:lnSpc>
              <a:spcPct val="90000"/>
            </a:lnSpc>
            <a:spcBef>
              <a:spcPct val="0"/>
            </a:spcBef>
            <a:spcAft>
              <a:spcPct val="35000"/>
            </a:spcAft>
          </a:pPr>
          <a:r>
            <a:rPr lang="en-US" sz="1100" kern="1200" dirty="0" smtClean="0"/>
            <a:t>Angry</a:t>
          </a:r>
        </a:p>
        <a:p>
          <a:pPr lvl="0" algn="ctr" defTabSz="488950">
            <a:lnSpc>
              <a:spcPct val="90000"/>
            </a:lnSpc>
            <a:spcBef>
              <a:spcPct val="0"/>
            </a:spcBef>
            <a:spcAft>
              <a:spcPct val="35000"/>
            </a:spcAft>
          </a:pPr>
          <a:r>
            <a:rPr lang="en-US" sz="1100" kern="1200" dirty="0" smtClean="0"/>
            <a:t>Scared</a:t>
          </a:r>
        </a:p>
        <a:p>
          <a:pPr lvl="0" algn="ctr" defTabSz="488950">
            <a:lnSpc>
              <a:spcPct val="90000"/>
            </a:lnSpc>
            <a:spcBef>
              <a:spcPct val="0"/>
            </a:spcBef>
            <a:spcAft>
              <a:spcPct val="35000"/>
            </a:spcAft>
          </a:pPr>
          <a:r>
            <a:rPr lang="en-US" sz="1100" kern="1200" dirty="0" smtClean="0"/>
            <a:t>Cranky</a:t>
          </a:r>
          <a:endParaRPr lang="en-US" sz="1100" kern="1200" dirty="0"/>
        </a:p>
      </dsp:txBody>
      <dsp:txXfrm>
        <a:off x="2996705" y="1144887"/>
        <a:ext cx="2236188" cy="2236188"/>
      </dsp:txXfrm>
    </dsp:sp>
    <dsp:sp modelId="{806663BF-AABF-404A-BE39-45475CC1FF7C}">
      <dsp:nvSpPr>
        <dsp:cNvPr id="0" name=""/>
        <dsp:cNvSpPr/>
      </dsp:nvSpPr>
      <dsp:spPr>
        <a:xfrm>
          <a:off x="5063534"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3970" rIns="174040" bIns="13970" numCol="1" spcCol="1270" anchor="ctr" anchorCtr="0">
          <a:noAutofit/>
        </a:bodyPr>
        <a:lstStyle/>
        <a:p>
          <a:pPr lvl="0" algn="ctr" defTabSz="488950">
            <a:lnSpc>
              <a:spcPct val="90000"/>
            </a:lnSpc>
            <a:spcBef>
              <a:spcPct val="0"/>
            </a:spcBef>
            <a:spcAft>
              <a:spcPct val="35000"/>
            </a:spcAft>
          </a:pPr>
          <a:r>
            <a:rPr lang="en-US" sz="1100" kern="1200" dirty="0" smtClean="0"/>
            <a:t>Do:</a:t>
          </a:r>
        </a:p>
        <a:p>
          <a:pPr lvl="0" algn="ctr" defTabSz="488950">
            <a:lnSpc>
              <a:spcPct val="90000"/>
            </a:lnSpc>
            <a:spcBef>
              <a:spcPct val="0"/>
            </a:spcBef>
            <a:spcAft>
              <a:spcPct val="35000"/>
            </a:spcAft>
          </a:pPr>
          <a:r>
            <a:rPr lang="en-US" sz="1100" kern="1200" dirty="0" smtClean="0"/>
            <a:t>Behave aggressively</a:t>
          </a:r>
        </a:p>
        <a:p>
          <a:pPr lvl="0" algn="ctr" defTabSz="488950">
            <a:lnSpc>
              <a:spcPct val="90000"/>
            </a:lnSpc>
            <a:spcBef>
              <a:spcPct val="0"/>
            </a:spcBef>
            <a:spcAft>
              <a:spcPct val="35000"/>
            </a:spcAft>
          </a:pPr>
          <a:r>
            <a:rPr lang="en-US" sz="1100" kern="1200" dirty="0" smtClean="0"/>
            <a:t>Behave withdrawn</a:t>
          </a:r>
        </a:p>
        <a:p>
          <a:pPr lvl="0" algn="ctr" defTabSz="488950">
            <a:lnSpc>
              <a:spcPct val="90000"/>
            </a:lnSpc>
            <a:spcBef>
              <a:spcPct val="0"/>
            </a:spcBef>
            <a:spcAft>
              <a:spcPct val="35000"/>
            </a:spcAft>
          </a:pPr>
          <a:r>
            <a:rPr lang="en-US" sz="1100" kern="1200" dirty="0" smtClean="0"/>
            <a:t>Experience nightmares</a:t>
          </a:r>
        </a:p>
        <a:p>
          <a:pPr lvl="0" algn="ctr" defTabSz="488950">
            <a:lnSpc>
              <a:spcPct val="90000"/>
            </a:lnSpc>
            <a:spcBef>
              <a:spcPct val="0"/>
            </a:spcBef>
            <a:spcAft>
              <a:spcPct val="35000"/>
            </a:spcAft>
          </a:pPr>
          <a:r>
            <a:rPr lang="en-US" sz="1100" kern="1200" dirty="0" smtClean="0"/>
            <a:t>Act as if death never happened</a:t>
          </a:r>
        </a:p>
        <a:p>
          <a:pPr lvl="0" algn="ctr" defTabSz="488950">
            <a:lnSpc>
              <a:spcPct val="90000"/>
            </a:lnSpc>
            <a:spcBef>
              <a:spcPct val="0"/>
            </a:spcBef>
            <a:spcAft>
              <a:spcPct val="35000"/>
            </a:spcAft>
          </a:pPr>
          <a:r>
            <a:rPr lang="en-US" sz="1100" kern="1200" dirty="0" smtClean="0"/>
            <a:t>Lack concentration</a:t>
          </a:r>
        </a:p>
        <a:p>
          <a:pPr lvl="0" algn="ctr" defTabSz="488950">
            <a:lnSpc>
              <a:spcPct val="90000"/>
            </a:lnSpc>
            <a:spcBef>
              <a:spcPct val="0"/>
            </a:spcBef>
            <a:spcAft>
              <a:spcPct val="35000"/>
            </a:spcAft>
          </a:pPr>
          <a:r>
            <a:rPr lang="en-US" sz="1100" kern="1200" dirty="0" smtClean="0"/>
            <a:t>Have a decline in grades.</a:t>
          </a:r>
          <a:endParaRPr lang="en-US" sz="1100" kern="1200" dirty="0"/>
        </a:p>
      </dsp:txBody>
      <dsp:txXfrm>
        <a:off x="5526664" y="1144887"/>
        <a:ext cx="2236188" cy="223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8E457-21ED-7847-8B45-6AA8D5ABB74E}">
      <dsp:nvSpPr>
        <dsp:cNvPr id="0" name=""/>
        <dsp:cNvSpPr/>
      </dsp:nvSpPr>
      <dsp:spPr>
        <a:xfrm>
          <a:off x="3616"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Think:</a:t>
          </a:r>
        </a:p>
        <a:p>
          <a:pPr lvl="0" algn="ctr" defTabSz="400050">
            <a:lnSpc>
              <a:spcPct val="90000"/>
            </a:lnSpc>
            <a:spcBef>
              <a:spcPct val="0"/>
            </a:spcBef>
            <a:spcAft>
              <a:spcPct val="35000"/>
            </a:spcAft>
          </a:pPr>
          <a:r>
            <a:rPr lang="en-US" sz="900" kern="1200" dirty="0" smtClean="0"/>
            <a:t>About and understand the finality of death</a:t>
          </a:r>
        </a:p>
        <a:p>
          <a:pPr lvl="0" algn="ctr" defTabSz="400050">
            <a:lnSpc>
              <a:spcPct val="90000"/>
            </a:lnSpc>
            <a:spcBef>
              <a:spcPct val="0"/>
            </a:spcBef>
            <a:spcAft>
              <a:spcPct val="35000"/>
            </a:spcAft>
          </a:pPr>
          <a:r>
            <a:rPr lang="en-US" sz="900" kern="1200" dirty="0" smtClean="0"/>
            <a:t>Death is hard to talk about</a:t>
          </a:r>
        </a:p>
        <a:p>
          <a:pPr lvl="0" algn="ctr" defTabSz="400050">
            <a:lnSpc>
              <a:spcPct val="90000"/>
            </a:lnSpc>
            <a:spcBef>
              <a:spcPct val="0"/>
            </a:spcBef>
            <a:spcAft>
              <a:spcPct val="35000"/>
            </a:spcAft>
          </a:pPr>
          <a:r>
            <a:rPr lang="en-US" sz="900" kern="1200" dirty="0" smtClean="0"/>
            <a:t>That death may happen again, and feel anxious</a:t>
          </a:r>
        </a:p>
        <a:p>
          <a:pPr lvl="0" algn="ctr" defTabSz="400050">
            <a:lnSpc>
              <a:spcPct val="90000"/>
            </a:lnSpc>
            <a:spcBef>
              <a:spcPct val="0"/>
            </a:spcBef>
            <a:spcAft>
              <a:spcPct val="35000"/>
            </a:spcAft>
          </a:pPr>
          <a:r>
            <a:rPr lang="en-US" sz="900" kern="1200" dirty="0" smtClean="0"/>
            <a:t>About what will happen if their parents) die.</a:t>
          </a:r>
        </a:p>
        <a:p>
          <a:pPr lvl="0" algn="ctr" defTabSz="400050">
            <a:lnSpc>
              <a:spcPct val="90000"/>
            </a:lnSpc>
            <a:spcBef>
              <a:spcPct val="0"/>
            </a:spcBef>
            <a:spcAft>
              <a:spcPct val="35000"/>
            </a:spcAft>
          </a:pPr>
          <a:r>
            <a:rPr lang="en-US" sz="900" kern="1200" dirty="0" smtClean="0"/>
            <a:t>Their actions and words caused the death.</a:t>
          </a:r>
          <a:endParaRPr lang="en-US" sz="900" kern="1200" dirty="0"/>
        </a:p>
      </dsp:txBody>
      <dsp:txXfrm>
        <a:off x="466746" y="1144887"/>
        <a:ext cx="2236188" cy="2236188"/>
      </dsp:txXfrm>
    </dsp:sp>
    <dsp:sp modelId="{72F2CF37-50F3-3E4C-8A1F-CD68A4EEF896}">
      <dsp:nvSpPr>
        <dsp:cNvPr id="0" name=""/>
        <dsp:cNvSpPr/>
      </dsp:nvSpPr>
      <dsp:spPr>
        <a:xfrm>
          <a:off x="2533575"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Feel:</a:t>
          </a:r>
        </a:p>
        <a:p>
          <a:pPr lvl="0" algn="ctr" defTabSz="400050">
            <a:lnSpc>
              <a:spcPct val="90000"/>
            </a:lnSpc>
            <a:spcBef>
              <a:spcPct val="0"/>
            </a:spcBef>
            <a:spcAft>
              <a:spcPct val="35000"/>
            </a:spcAft>
          </a:pPr>
          <a:r>
            <a:rPr lang="en-US" sz="900" kern="1200" dirty="0" smtClean="0"/>
            <a:t>Vulnerable</a:t>
          </a:r>
        </a:p>
        <a:p>
          <a:pPr lvl="0" algn="ctr" defTabSz="400050">
            <a:lnSpc>
              <a:spcPct val="90000"/>
            </a:lnSpc>
            <a:spcBef>
              <a:spcPct val="0"/>
            </a:spcBef>
            <a:spcAft>
              <a:spcPct val="35000"/>
            </a:spcAft>
          </a:pPr>
          <a:r>
            <a:rPr lang="en-US" sz="900" kern="1200" dirty="0" smtClean="0"/>
            <a:t>Anxious</a:t>
          </a:r>
        </a:p>
        <a:p>
          <a:pPr lvl="0" algn="ctr" defTabSz="400050">
            <a:lnSpc>
              <a:spcPct val="90000"/>
            </a:lnSpc>
            <a:spcBef>
              <a:spcPct val="0"/>
            </a:spcBef>
            <a:spcAft>
              <a:spcPct val="35000"/>
            </a:spcAft>
          </a:pPr>
          <a:r>
            <a:rPr lang="en-US" sz="900" kern="1200" dirty="0" smtClean="0"/>
            <a:t>Scared</a:t>
          </a:r>
        </a:p>
        <a:p>
          <a:pPr lvl="0" algn="ctr" defTabSz="400050">
            <a:lnSpc>
              <a:spcPct val="90000"/>
            </a:lnSpc>
            <a:spcBef>
              <a:spcPct val="0"/>
            </a:spcBef>
            <a:spcAft>
              <a:spcPct val="35000"/>
            </a:spcAft>
          </a:pPr>
          <a:r>
            <a:rPr lang="en-US" sz="900" kern="1200" dirty="0" smtClean="0"/>
            <a:t>Lonely</a:t>
          </a:r>
        </a:p>
        <a:p>
          <a:pPr lvl="0" algn="ctr" defTabSz="400050">
            <a:lnSpc>
              <a:spcPct val="90000"/>
            </a:lnSpc>
            <a:spcBef>
              <a:spcPct val="0"/>
            </a:spcBef>
            <a:spcAft>
              <a:spcPct val="35000"/>
            </a:spcAft>
          </a:pPr>
          <a:r>
            <a:rPr lang="en-US" sz="900" kern="1200" dirty="0" smtClean="0"/>
            <a:t>Confused</a:t>
          </a:r>
        </a:p>
        <a:p>
          <a:pPr lvl="0" algn="ctr" defTabSz="400050">
            <a:lnSpc>
              <a:spcPct val="90000"/>
            </a:lnSpc>
            <a:spcBef>
              <a:spcPct val="0"/>
            </a:spcBef>
            <a:spcAft>
              <a:spcPct val="35000"/>
            </a:spcAft>
          </a:pPr>
          <a:r>
            <a:rPr lang="en-US" sz="900" kern="1200" dirty="0" smtClean="0"/>
            <a:t>Angry</a:t>
          </a:r>
        </a:p>
        <a:p>
          <a:pPr lvl="0" algn="ctr" defTabSz="400050">
            <a:lnSpc>
              <a:spcPct val="90000"/>
            </a:lnSpc>
            <a:spcBef>
              <a:spcPct val="0"/>
            </a:spcBef>
            <a:spcAft>
              <a:spcPct val="35000"/>
            </a:spcAft>
          </a:pPr>
          <a:r>
            <a:rPr lang="en-US" sz="900" kern="1200" dirty="0" smtClean="0"/>
            <a:t>Sad</a:t>
          </a:r>
        </a:p>
        <a:p>
          <a:pPr lvl="0" algn="ctr" defTabSz="400050">
            <a:lnSpc>
              <a:spcPct val="90000"/>
            </a:lnSpc>
            <a:spcBef>
              <a:spcPct val="0"/>
            </a:spcBef>
            <a:spcAft>
              <a:spcPct val="35000"/>
            </a:spcAft>
          </a:pPr>
          <a:r>
            <a:rPr lang="en-US" sz="900" kern="1200" dirty="0" smtClean="0"/>
            <a:t>Abandoned</a:t>
          </a:r>
        </a:p>
        <a:p>
          <a:pPr lvl="0" algn="ctr" defTabSz="400050">
            <a:lnSpc>
              <a:spcPct val="90000"/>
            </a:lnSpc>
            <a:spcBef>
              <a:spcPct val="0"/>
            </a:spcBef>
            <a:spcAft>
              <a:spcPct val="35000"/>
            </a:spcAft>
          </a:pPr>
          <a:r>
            <a:rPr lang="en-US" sz="900" kern="1200" dirty="0" smtClean="0"/>
            <a:t>Guilty</a:t>
          </a:r>
        </a:p>
        <a:p>
          <a:pPr lvl="0" algn="ctr" defTabSz="400050">
            <a:lnSpc>
              <a:spcPct val="90000"/>
            </a:lnSpc>
            <a:spcBef>
              <a:spcPct val="0"/>
            </a:spcBef>
            <a:spcAft>
              <a:spcPct val="35000"/>
            </a:spcAft>
          </a:pPr>
          <a:r>
            <a:rPr lang="en-US" sz="900" kern="1200" dirty="0" smtClean="0"/>
            <a:t>Fearful</a:t>
          </a:r>
        </a:p>
        <a:p>
          <a:pPr lvl="0" algn="ctr" defTabSz="400050">
            <a:lnSpc>
              <a:spcPct val="90000"/>
            </a:lnSpc>
            <a:spcBef>
              <a:spcPct val="0"/>
            </a:spcBef>
            <a:spcAft>
              <a:spcPct val="35000"/>
            </a:spcAft>
          </a:pPr>
          <a:r>
            <a:rPr lang="en-US" sz="900" kern="1200" dirty="0" smtClean="0"/>
            <a:t>Worried</a:t>
          </a:r>
        </a:p>
        <a:p>
          <a:pPr lvl="0" algn="ctr" defTabSz="400050">
            <a:lnSpc>
              <a:spcPct val="90000"/>
            </a:lnSpc>
            <a:spcBef>
              <a:spcPct val="0"/>
            </a:spcBef>
            <a:spcAft>
              <a:spcPct val="35000"/>
            </a:spcAft>
          </a:pPr>
          <a:r>
            <a:rPr lang="en-US" sz="900" kern="1200" dirty="0" smtClean="0"/>
            <a:t>Isolated</a:t>
          </a:r>
          <a:endParaRPr lang="en-US" sz="900" kern="1200" dirty="0"/>
        </a:p>
      </dsp:txBody>
      <dsp:txXfrm>
        <a:off x="2996705" y="1144887"/>
        <a:ext cx="2236188" cy="2236188"/>
      </dsp:txXfrm>
    </dsp:sp>
    <dsp:sp modelId="{2E6AA107-1BD4-FC4E-B3D3-DB038178AC3E}">
      <dsp:nvSpPr>
        <dsp:cNvPr id="0" name=""/>
        <dsp:cNvSpPr/>
      </dsp:nvSpPr>
      <dsp:spPr>
        <a:xfrm>
          <a:off x="5063534"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Do:</a:t>
          </a:r>
        </a:p>
        <a:p>
          <a:pPr lvl="0" algn="ctr" defTabSz="400050">
            <a:lnSpc>
              <a:spcPct val="90000"/>
            </a:lnSpc>
            <a:spcBef>
              <a:spcPct val="0"/>
            </a:spcBef>
            <a:spcAft>
              <a:spcPct val="35000"/>
            </a:spcAft>
          </a:pPr>
          <a:r>
            <a:rPr lang="en-US" sz="900" kern="1200" dirty="0" smtClean="0"/>
            <a:t>Behave aggressively</a:t>
          </a:r>
        </a:p>
        <a:p>
          <a:pPr lvl="0" algn="ctr" defTabSz="400050">
            <a:lnSpc>
              <a:spcPct val="90000"/>
            </a:lnSpc>
            <a:spcBef>
              <a:spcPct val="0"/>
            </a:spcBef>
            <a:spcAft>
              <a:spcPct val="35000"/>
            </a:spcAft>
          </a:pPr>
          <a:r>
            <a:rPr lang="en-US" sz="900" kern="1200" dirty="0" smtClean="0"/>
            <a:t>Behave withdrawn</a:t>
          </a:r>
        </a:p>
        <a:p>
          <a:pPr lvl="0" algn="ctr" defTabSz="400050">
            <a:lnSpc>
              <a:spcPct val="90000"/>
            </a:lnSpc>
            <a:spcBef>
              <a:spcPct val="0"/>
            </a:spcBef>
            <a:spcAft>
              <a:spcPct val="35000"/>
            </a:spcAft>
          </a:pPr>
          <a:r>
            <a:rPr lang="en-US" sz="900" kern="1200" dirty="0" smtClean="0"/>
            <a:t>Talk about physical aspects of death</a:t>
          </a:r>
        </a:p>
        <a:p>
          <a:pPr lvl="0" algn="ctr" defTabSz="400050">
            <a:lnSpc>
              <a:spcPct val="90000"/>
            </a:lnSpc>
            <a:spcBef>
              <a:spcPct val="0"/>
            </a:spcBef>
            <a:spcAft>
              <a:spcPct val="35000"/>
            </a:spcAft>
          </a:pPr>
          <a:r>
            <a:rPr lang="en-US" sz="900" kern="1200" dirty="0" smtClean="0"/>
            <a:t>Act like it never happened, not show feelings</a:t>
          </a:r>
        </a:p>
        <a:p>
          <a:pPr lvl="0" algn="ctr" defTabSz="400050">
            <a:lnSpc>
              <a:spcPct val="90000"/>
            </a:lnSpc>
            <a:spcBef>
              <a:spcPct val="0"/>
            </a:spcBef>
            <a:spcAft>
              <a:spcPct val="35000"/>
            </a:spcAft>
          </a:pPr>
          <a:r>
            <a:rPr lang="en-US" sz="900" kern="1200" dirty="0" smtClean="0"/>
            <a:t>Experience nightmares</a:t>
          </a:r>
        </a:p>
        <a:p>
          <a:pPr lvl="0" algn="ctr" defTabSz="400050">
            <a:lnSpc>
              <a:spcPct val="90000"/>
            </a:lnSpc>
            <a:spcBef>
              <a:spcPct val="0"/>
            </a:spcBef>
            <a:spcAft>
              <a:spcPct val="35000"/>
            </a:spcAft>
          </a:pPr>
          <a:r>
            <a:rPr lang="en-US" sz="900" kern="1200" dirty="0" smtClean="0"/>
            <a:t>Lack concentration</a:t>
          </a:r>
        </a:p>
        <a:p>
          <a:pPr lvl="0" algn="ctr" defTabSz="400050">
            <a:lnSpc>
              <a:spcPct val="90000"/>
            </a:lnSpc>
            <a:spcBef>
              <a:spcPct val="0"/>
            </a:spcBef>
            <a:spcAft>
              <a:spcPct val="35000"/>
            </a:spcAft>
          </a:pPr>
          <a:r>
            <a:rPr lang="en-US" sz="900" kern="1200" dirty="0" smtClean="0"/>
            <a:t>Have decline in grades</a:t>
          </a:r>
          <a:endParaRPr lang="en-US" sz="900" kern="1200" dirty="0"/>
        </a:p>
      </dsp:txBody>
      <dsp:txXfrm>
        <a:off x="5526664" y="1144887"/>
        <a:ext cx="2236188" cy="2236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7BD54-3ABD-924E-8D5F-FD2BBD051D67}">
      <dsp:nvSpPr>
        <dsp:cNvPr id="0" name=""/>
        <dsp:cNvSpPr/>
      </dsp:nvSpPr>
      <dsp:spPr>
        <a:xfrm>
          <a:off x="3616"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Think:</a:t>
          </a:r>
        </a:p>
        <a:p>
          <a:pPr lvl="0" algn="ctr" defTabSz="400050">
            <a:lnSpc>
              <a:spcPct val="90000"/>
            </a:lnSpc>
            <a:spcBef>
              <a:spcPct val="0"/>
            </a:spcBef>
            <a:spcAft>
              <a:spcPct val="35000"/>
            </a:spcAft>
          </a:pPr>
          <a:r>
            <a:rPr lang="en-US" sz="900" kern="1200" dirty="0" smtClean="0"/>
            <a:t>About and understand the finality of death.</a:t>
          </a:r>
        </a:p>
        <a:p>
          <a:pPr lvl="0" algn="ctr" defTabSz="400050">
            <a:lnSpc>
              <a:spcPct val="90000"/>
            </a:lnSpc>
            <a:spcBef>
              <a:spcPct val="0"/>
            </a:spcBef>
            <a:spcAft>
              <a:spcPct val="35000"/>
            </a:spcAft>
          </a:pPr>
          <a:r>
            <a:rPr lang="en-US" sz="900" kern="1200" dirty="0" smtClean="0"/>
            <a:t>If they show feelings they are weak.</a:t>
          </a:r>
        </a:p>
        <a:p>
          <a:pPr lvl="0" algn="ctr" defTabSz="400050">
            <a:lnSpc>
              <a:spcPct val="90000"/>
            </a:lnSpc>
            <a:spcBef>
              <a:spcPct val="0"/>
            </a:spcBef>
            <a:spcAft>
              <a:spcPct val="35000"/>
            </a:spcAft>
          </a:pPr>
          <a:r>
            <a:rPr lang="en-US" sz="900" kern="1200" dirty="0" smtClean="0"/>
            <a:t>They need to be in control of their feelings.</a:t>
          </a:r>
        </a:p>
        <a:p>
          <a:pPr lvl="0" algn="ctr" defTabSz="400050">
            <a:lnSpc>
              <a:spcPct val="90000"/>
            </a:lnSpc>
            <a:spcBef>
              <a:spcPct val="0"/>
            </a:spcBef>
            <a:spcAft>
              <a:spcPct val="35000"/>
            </a:spcAft>
          </a:pPr>
          <a:r>
            <a:rPr lang="en-US" sz="900" kern="1200" dirty="0" smtClean="0"/>
            <a:t>About death with jocularity</a:t>
          </a:r>
        </a:p>
        <a:p>
          <a:pPr lvl="0" algn="ctr" defTabSz="400050">
            <a:lnSpc>
              <a:spcPct val="90000"/>
            </a:lnSpc>
            <a:spcBef>
              <a:spcPct val="0"/>
            </a:spcBef>
            <a:spcAft>
              <a:spcPct val="35000"/>
            </a:spcAft>
          </a:pPr>
          <a:r>
            <a:rPr lang="en-US" sz="900" kern="1200" dirty="0" smtClean="0"/>
            <a:t>Only about life before or after death</a:t>
          </a:r>
        </a:p>
        <a:p>
          <a:pPr lvl="0" algn="ctr" defTabSz="400050">
            <a:lnSpc>
              <a:spcPct val="90000"/>
            </a:lnSpc>
            <a:spcBef>
              <a:spcPct val="0"/>
            </a:spcBef>
            <a:spcAft>
              <a:spcPct val="35000"/>
            </a:spcAft>
          </a:pPr>
          <a:r>
            <a:rPr lang="en-US" sz="900" kern="1200" dirty="0" smtClean="0"/>
            <a:t>Their actions and words caused death</a:t>
          </a:r>
          <a:endParaRPr lang="en-US" sz="900" kern="1200" dirty="0"/>
        </a:p>
      </dsp:txBody>
      <dsp:txXfrm>
        <a:off x="466746" y="1144887"/>
        <a:ext cx="2236188" cy="2236188"/>
      </dsp:txXfrm>
    </dsp:sp>
    <dsp:sp modelId="{30DBA6BE-8CF3-EC4C-827A-1DEDA27C830F}">
      <dsp:nvSpPr>
        <dsp:cNvPr id="0" name=""/>
        <dsp:cNvSpPr/>
      </dsp:nvSpPr>
      <dsp:spPr>
        <a:xfrm>
          <a:off x="2533575"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Feel:</a:t>
          </a:r>
        </a:p>
        <a:p>
          <a:pPr lvl="0" algn="ctr" defTabSz="400050">
            <a:lnSpc>
              <a:spcPct val="90000"/>
            </a:lnSpc>
            <a:spcBef>
              <a:spcPct val="0"/>
            </a:spcBef>
            <a:spcAft>
              <a:spcPct val="35000"/>
            </a:spcAft>
          </a:pPr>
          <a:r>
            <a:rPr lang="en-US" sz="900" kern="1200" dirty="0" smtClean="0"/>
            <a:t>Vulnerable</a:t>
          </a:r>
        </a:p>
        <a:p>
          <a:pPr lvl="0" algn="ctr" defTabSz="400050">
            <a:lnSpc>
              <a:spcPct val="90000"/>
            </a:lnSpc>
            <a:spcBef>
              <a:spcPct val="0"/>
            </a:spcBef>
            <a:spcAft>
              <a:spcPct val="35000"/>
            </a:spcAft>
          </a:pPr>
          <a:r>
            <a:rPr lang="en-US" sz="900" kern="1200" dirty="0" smtClean="0"/>
            <a:t>Anxious</a:t>
          </a:r>
        </a:p>
        <a:p>
          <a:pPr lvl="0" algn="ctr" defTabSz="400050">
            <a:lnSpc>
              <a:spcPct val="90000"/>
            </a:lnSpc>
            <a:spcBef>
              <a:spcPct val="0"/>
            </a:spcBef>
            <a:spcAft>
              <a:spcPct val="35000"/>
            </a:spcAft>
          </a:pPr>
          <a:r>
            <a:rPr lang="en-US" sz="900" kern="1200" dirty="0" smtClean="0"/>
            <a:t>Scared</a:t>
          </a:r>
        </a:p>
        <a:p>
          <a:pPr lvl="0" algn="ctr" defTabSz="400050">
            <a:lnSpc>
              <a:spcPct val="90000"/>
            </a:lnSpc>
            <a:spcBef>
              <a:spcPct val="0"/>
            </a:spcBef>
            <a:spcAft>
              <a:spcPct val="35000"/>
            </a:spcAft>
          </a:pPr>
          <a:r>
            <a:rPr lang="en-US" sz="900" kern="1200" dirty="0" smtClean="0"/>
            <a:t>Lonely</a:t>
          </a:r>
        </a:p>
        <a:p>
          <a:pPr lvl="0" algn="ctr" defTabSz="400050">
            <a:lnSpc>
              <a:spcPct val="90000"/>
            </a:lnSpc>
            <a:spcBef>
              <a:spcPct val="0"/>
            </a:spcBef>
            <a:spcAft>
              <a:spcPct val="35000"/>
            </a:spcAft>
          </a:pPr>
          <a:r>
            <a:rPr lang="en-US" sz="900" kern="1200" dirty="0" smtClean="0"/>
            <a:t>Confused</a:t>
          </a:r>
        </a:p>
        <a:p>
          <a:pPr lvl="0" algn="ctr" defTabSz="400050">
            <a:lnSpc>
              <a:spcPct val="90000"/>
            </a:lnSpc>
            <a:spcBef>
              <a:spcPct val="0"/>
            </a:spcBef>
            <a:spcAft>
              <a:spcPct val="35000"/>
            </a:spcAft>
          </a:pPr>
          <a:r>
            <a:rPr lang="en-US" sz="900" kern="1200" dirty="0" smtClean="0"/>
            <a:t>Angry</a:t>
          </a:r>
        </a:p>
        <a:p>
          <a:pPr lvl="0" algn="ctr" defTabSz="400050">
            <a:lnSpc>
              <a:spcPct val="90000"/>
            </a:lnSpc>
            <a:spcBef>
              <a:spcPct val="0"/>
            </a:spcBef>
            <a:spcAft>
              <a:spcPct val="35000"/>
            </a:spcAft>
          </a:pPr>
          <a:r>
            <a:rPr lang="en-US" sz="900" kern="1200" dirty="0" smtClean="0"/>
            <a:t>Sad</a:t>
          </a:r>
        </a:p>
        <a:p>
          <a:pPr lvl="0" algn="ctr" defTabSz="400050">
            <a:lnSpc>
              <a:spcPct val="90000"/>
            </a:lnSpc>
            <a:spcBef>
              <a:spcPct val="0"/>
            </a:spcBef>
            <a:spcAft>
              <a:spcPct val="35000"/>
            </a:spcAft>
          </a:pPr>
          <a:r>
            <a:rPr lang="en-US" sz="900" kern="1200" dirty="0" smtClean="0"/>
            <a:t>Abandoned</a:t>
          </a:r>
        </a:p>
        <a:p>
          <a:pPr lvl="0" algn="ctr" defTabSz="400050">
            <a:lnSpc>
              <a:spcPct val="90000"/>
            </a:lnSpc>
            <a:spcBef>
              <a:spcPct val="0"/>
            </a:spcBef>
            <a:spcAft>
              <a:spcPct val="35000"/>
            </a:spcAft>
          </a:pPr>
          <a:r>
            <a:rPr lang="en-US" sz="900" kern="1200" dirty="0" smtClean="0"/>
            <a:t>Guilty</a:t>
          </a:r>
        </a:p>
        <a:p>
          <a:pPr lvl="0" algn="ctr" defTabSz="400050">
            <a:lnSpc>
              <a:spcPct val="90000"/>
            </a:lnSpc>
            <a:spcBef>
              <a:spcPct val="0"/>
            </a:spcBef>
            <a:spcAft>
              <a:spcPct val="35000"/>
            </a:spcAft>
          </a:pPr>
          <a:r>
            <a:rPr lang="en-US" sz="900" kern="1200" dirty="0" smtClean="0"/>
            <a:t>Fearful</a:t>
          </a:r>
        </a:p>
        <a:p>
          <a:pPr lvl="0" algn="ctr" defTabSz="400050">
            <a:lnSpc>
              <a:spcPct val="90000"/>
            </a:lnSpc>
            <a:spcBef>
              <a:spcPct val="0"/>
            </a:spcBef>
            <a:spcAft>
              <a:spcPct val="35000"/>
            </a:spcAft>
          </a:pPr>
          <a:r>
            <a:rPr lang="en-US" sz="900" kern="1200" dirty="0" smtClean="0"/>
            <a:t>Worried</a:t>
          </a:r>
        </a:p>
        <a:p>
          <a:pPr lvl="0" algn="ctr" defTabSz="400050">
            <a:lnSpc>
              <a:spcPct val="90000"/>
            </a:lnSpc>
            <a:spcBef>
              <a:spcPct val="0"/>
            </a:spcBef>
            <a:spcAft>
              <a:spcPct val="35000"/>
            </a:spcAft>
          </a:pPr>
          <a:r>
            <a:rPr lang="en-US" sz="900" kern="1200" dirty="0" smtClean="0"/>
            <a:t>Isolated</a:t>
          </a:r>
          <a:endParaRPr lang="en-US" sz="900" kern="1200" dirty="0"/>
        </a:p>
      </dsp:txBody>
      <dsp:txXfrm>
        <a:off x="2996705" y="1144887"/>
        <a:ext cx="2236188" cy="2236188"/>
      </dsp:txXfrm>
    </dsp:sp>
    <dsp:sp modelId="{0BCDCCBB-2683-7249-BF36-7A9D893A3476}">
      <dsp:nvSpPr>
        <dsp:cNvPr id="0" name=""/>
        <dsp:cNvSpPr/>
      </dsp:nvSpPr>
      <dsp:spPr>
        <a:xfrm>
          <a:off x="5063534"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Do:</a:t>
          </a:r>
        </a:p>
        <a:p>
          <a:pPr lvl="0" algn="ctr" defTabSz="400050">
            <a:lnSpc>
              <a:spcPct val="90000"/>
            </a:lnSpc>
            <a:spcBef>
              <a:spcPct val="0"/>
            </a:spcBef>
            <a:spcAft>
              <a:spcPct val="35000"/>
            </a:spcAft>
          </a:pPr>
          <a:r>
            <a:rPr lang="en-US" sz="900" kern="1200" dirty="0" smtClean="0"/>
            <a:t>Behave impulsively</a:t>
          </a:r>
        </a:p>
        <a:p>
          <a:pPr lvl="0" algn="ctr" defTabSz="400050">
            <a:lnSpc>
              <a:spcPct val="90000"/>
            </a:lnSpc>
            <a:spcBef>
              <a:spcPct val="0"/>
            </a:spcBef>
            <a:spcAft>
              <a:spcPct val="35000"/>
            </a:spcAft>
          </a:pPr>
          <a:r>
            <a:rPr lang="en-US" sz="900" kern="1200" dirty="0" smtClean="0"/>
            <a:t>Argue, scream, fight, allow themselves to be in dangerous situations.</a:t>
          </a:r>
        </a:p>
        <a:p>
          <a:pPr lvl="0" algn="ctr" defTabSz="400050">
            <a:lnSpc>
              <a:spcPct val="90000"/>
            </a:lnSpc>
            <a:spcBef>
              <a:spcPct val="0"/>
            </a:spcBef>
            <a:spcAft>
              <a:spcPct val="35000"/>
            </a:spcAft>
          </a:pPr>
          <a:r>
            <a:rPr lang="en-US" sz="900" kern="1200" dirty="0" smtClean="0"/>
            <a:t>Grieve for what might have been</a:t>
          </a:r>
        </a:p>
        <a:p>
          <a:pPr lvl="0" algn="ctr" defTabSz="400050">
            <a:lnSpc>
              <a:spcPct val="90000"/>
            </a:lnSpc>
            <a:spcBef>
              <a:spcPct val="0"/>
            </a:spcBef>
            <a:spcAft>
              <a:spcPct val="35000"/>
            </a:spcAft>
          </a:pPr>
          <a:r>
            <a:rPr lang="en-US" sz="900" kern="1200" dirty="0" smtClean="0"/>
            <a:t>Experience nightmares</a:t>
          </a:r>
        </a:p>
        <a:p>
          <a:pPr lvl="0" algn="ctr" defTabSz="400050">
            <a:lnSpc>
              <a:spcPct val="90000"/>
            </a:lnSpc>
            <a:spcBef>
              <a:spcPct val="0"/>
            </a:spcBef>
            <a:spcAft>
              <a:spcPct val="35000"/>
            </a:spcAft>
          </a:pPr>
          <a:r>
            <a:rPr lang="en-US" sz="900" kern="1200" dirty="0" smtClean="0"/>
            <a:t>Act like it never happened</a:t>
          </a:r>
        </a:p>
        <a:p>
          <a:pPr lvl="0" algn="ctr" defTabSz="400050">
            <a:lnSpc>
              <a:spcPct val="90000"/>
            </a:lnSpc>
            <a:spcBef>
              <a:spcPct val="0"/>
            </a:spcBef>
            <a:spcAft>
              <a:spcPct val="35000"/>
            </a:spcAft>
          </a:pPr>
          <a:r>
            <a:rPr lang="en-US" sz="900" kern="1200" dirty="0" smtClean="0"/>
            <a:t>Lack concentration</a:t>
          </a:r>
        </a:p>
        <a:p>
          <a:pPr lvl="0" algn="ctr" defTabSz="400050">
            <a:lnSpc>
              <a:spcPct val="90000"/>
            </a:lnSpc>
            <a:spcBef>
              <a:spcPct val="0"/>
            </a:spcBef>
            <a:spcAft>
              <a:spcPct val="35000"/>
            </a:spcAft>
          </a:pPr>
          <a:r>
            <a:rPr lang="en-US" sz="900" kern="1200" dirty="0" smtClean="0"/>
            <a:t>Have a decline in grades.</a:t>
          </a:r>
          <a:endParaRPr lang="en-US" sz="900" kern="1200" dirty="0"/>
        </a:p>
      </dsp:txBody>
      <dsp:txXfrm>
        <a:off x="5526664" y="1144887"/>
        <a:ext cx="2236188" cy="2236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AC469-162C-7343-89C1-706A3F27762F}">
      <dsp:nvSpPr>
        <dsp:cNvPr id="0" name=""/>
        <dsp:cNvSpPr/>
      </dsp:nvSpPr>
      <dsp:spPr>
        <a:xfrm>
          <a:off x="3371403" y="736"/>
          <a:ext cx="1486792" cy="96641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 deserve to be informed and included</a:t>
          </a:r>
          <a:endParaRPr lang="en-US" sz="1100" kern="1200" dirty="0"/>
        </a:p>
      </dsp:txBody>
      <dsp:txXfrm>
        <a:off x="3418579" y="47912"/>
        <a:ext cx="1392440" cy="872063"/>
      </dsp:txXfrm>
    </dsp:sp>
    <dsp:sp modelId="{29054F24-F059-154C-828F-7B3EB96C7E62}">
      <dsp:nvSpPr>
        <dsp:cNvPr id="0" name=""/>
        <dsp:cNvSpPr/>
      </dsp:nvSpPr>
      <dsp:spPr>
        <a:xfrm>
          <a:off x="2183365" y="483943"/>
          <a:ext cx="3862868" cy="3862868"/>
        </a:xfrm>
        <a:custGeom>
          <a:avLst/>
          <a:gdLst/>
          <a:ahLst/>
          <a:cxnLst/>
          <a:rect l="0" t="0" r="0" b="0"/>
          <a:pathLst>
            <a:path>
              <a:moveTo>
                <a:pt x="2685052" y="153092"/>
              </a:moveTo>
              <a:arcTo wR="1931434" hR="1931434" stAng="17577964" swAng="196228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AEEC44-AA40-A74D-86C1-5E919C96CE94}">
      <dsp:nvSpPr>
        <dsp:cNvPr id="0" name=""/>
        <dsp:cNvSpPr/>
      </dsp:nvSpPr>
      <dsp:spPr>
        <a:xfrm>
          <a:off x="5208306" y="1335324"/>
          <a:ext cx="1486792" cy="96641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 might not feel or act the way you want or think I should</a:t>
          </a:r>
          <a:endParaRPr lang="en-US" sz="1100" kern="1200" dirty="0"/>
        </a:p>
      </dsp:txBody>
      <dsp:txXfrm>
        <a:off x="5255482" y="1382500"/>
        <a:ext cx="1392440" cy="872063"/>
      </dsp:txXfrm>
    </dsp:sp>
    <dsp:sp modelId="{463428FA-8CE8-5146-80C3-34E11CC8CA5A}">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A6DC5C-2BF3-3546-9840-2BF7891B0FF9}">
      <dsp:nvSpPr>
        <dsp:cNvPr id="0" name=""/>
        <dsp:cNvSpPr/>
      </dsp:nvSpPr>
      <dsp:spPr>
        <a:xfrm>
          <a:off x="4506671" y="3494733"/>
          <a:ext cx="1486792" cy="96641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 don’t want to feel like the only person I know who has lost someone</a:t>
          </a:r>
          <a:endParaRPr lang="en-US" sz="1100" kern="1200" dirty="0"/>
        </a:p>
      </dsp:txBody>
      <dsp:txXfrm>
        <a:off x="4553847" y="3541909"/>
        <a:ext cx="1392440" cy="872063"/>
      </dsp:txXfrm>
    </dsp:sp>
    <dsp:sp modelId="{38ACB26C-6CB1-C340-AFCB-E07E845B4996}">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B7BD26-4EFD-AB4D-9BF0-5319A2148D01}">
      <dsp:nvSpPr>
        <dsp:cNvPr id="0" name=""/>
        <dsp:cNvSpPr/>
      </dsp:nvSpPr>
      <dsp:spPr>
        <a:xfrm>
          <a:off x="2236135" y="3494733"/>
          <a:ext cx="1486792" cy="96641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My feelings change over time</a:t>
          </a:r>
          <a:endParaRPr lang="en-US" sz="1100" kern="1200" dirty="0"/>
        </a:p>
      </dsp:txBody>
      <dsp:txXfrm>
        <a:off x="2283311" y="3541909"/>
        <a:ext cx="1392440" cy="872063"/>
      </dsp:txXfrm>
    </dsp:sp>
    <dsp:sp modelId="{BF3FA8AE-FFD9-BD4A-BA74-712F55AE7633}">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7B5946-8811-934F-B39F-08C8333A2159}">
      <dsp:nvSpPr>
        <dsp:cNvPr id="0" name=""/>
        <dsp:cNvSpPr/>
      </dsp:nvSpPr>
      <dsp:spPr>
        <a:xfrm>
          <a:off x="1534500" y="1335324"/>
          <a:ext cx="1486792" cy="96641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 want to play and laugh and not just be sad</a:t>
          </a:r>
          <a:endParaRPr lang="en-US" sz="1100" kern="1200" dirty="0"/>
        </a:p>
      </dsp:txBody>
      <dsp:txXfrm>
        <a:off x="1581676" y="1382500"/>
        <a:ext cx="1392440" cy="872063"/>
      </dsp:txXfrm>
    </dsp:sp>
    <dsp:sp modelId="{DA97F531-0DED-7049-B962-AD883365D495}">
      <dsp:nvSpPr>
        <dsp:cNvPr id="0" name=""/>
        <dsp:cNvSpPr/>
      </dsp:nvSpPr>
      <dsp:spPr>
        <a:xfrm>
          <a:off x="2183365" y="483943"/>
          <a:ext cx="3862868" cy="3862868"/>
        </a:xfrm>
        <a:custGeom>
          <a:avLst/>
          <a:gdLst/>
          <a:ahLst/>
          <a:cxnLst/>
          <a:rect l="0" t="0" r="0" b="0"/>
          <a:pathLst>
            <a:path>
              <a:moveTo>
                <a:pt x="336435" y="842205"/>
              </a:moveTo>
              <a:arcTo wR="1931434" hR="1931434" stAng="12859756" swAng="196228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C4812-2578-AC45-8AC9-0489CD9DDF55}">
      <dsp:nvSpPr>
        <dsp:cNvPr id="0" name=""/>
        <dsp:cNvSpPr/>
      </dsp:nvSpPr>
      <dsp:spPr>
        <a:xfrm>
          <a:off x="1851818"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2A190EA4-2D8E-534F-8BD4-DF55A4368FE6}">
      <dsp:nvSpPr>
        <dsp:cNvPr id="0" name=""/>
        <dsp:cNvSpPr/>
      </dsp:nvSpPr>
      <dsp:spPr>
        <a:xfrm>
          <a:off x="2146006" y="294187"/>
          <a:ext cx="1810385" cy="18103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Accept the reality of the loss</a:t>
          </a:r>
          <a:endParaRPr lang="en-US" sz="1500" kern="1200" dirty="0"/>
        </a:p>
      </dsp:txBody>
      <dsp:txXfrm>
        <a:off x="2234382" y="382563"/>
        <a:ext cx="1633633" cy="1633633"/>
      </dsp:txXfrm>
    </dsp:sp>
    <dsp:sp modelId="{327B480B-2AAE-3A41-8D2B-05609255561A}">
      <dsp:nvSpPr>
        <dsp:cNvPr id="0" name=""/>
        <dsp:cNvSpPr/>
      </dsp:nvSpPr>
      <dsp:spPr>
        <a:xfrm>
          <a:off x="4273208" y="294187"/>
          <a:ext cx="1810385" cy="18103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Work through the pain of grief</a:t>
          </a:r>
          <a:endParaRPr lang="en-US" sz="1500" kern="1200" dirty="0"/>
        </a:p>
      </dsp:txBody>
      <dsp:txXfrm>
        <a:off x="4361584" y="382563"/>
        <a:ext cx="1633633" cy="1633633"/>
      </dsp:txXfrm>
    </dsp:sp>
    <dsp:sp modelId="{AD7D9416-6B81-2B4F-A419-8F6A77E957BB}">
      <dsp:nvSpPr>
        <dsp:cNvPr id="0" name=""/>
        <dsp:cNvSpPr/>
      </dsp:nvSpPr>
      <dsp:spPr>
        <a:xfrm>
          <a:off x="2146006" y="2421390"/>
          <a:ext cx="1810385" cy="18103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Adjust to a world in which the deceased is missing </a:t>
          </a:r>
          <a:endParaRPr lang="en-US" sz="1500" kern="1200" dirty="0"/>
        </a:p>
      </dsp:txBody>
      <dsp:txXfrm>
        <a:off x="2234382" y="2509766"/>
        <a:ext cx="1633633" cy="1633633"/>
      </dsp:txXfrm>
    </dsp:sp>
    <dsp:sp modelId="{9D821414-1954-7641-B94E-40FE98A23BE0}">
      <dsp:nvSpPr>
        <dsp:cNvPr id="0" name=""/>
        <dsp:cNvSpPr/>
      </dsp:nvSpPr>
      <dsp:spPr>
        <a:xfrm>
          <a:off x="4273208" y="2421390"/>
          <a:ext cx="1810385" cy="18103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Find a lasting connection with the deceased while embarking on a new life</a:t>
          </a:r>
        </a:p>
        <a:p>
          <a:pPr lvl="0" algn="ctr" defTabSz="666750">
            <a:lnSpc>
              <a:spcPct val="90000"/>
            </a:lnSpc>
            <a:spcBef>
              <a:spcPct val="0"/>
            </a:spcBef>
            <a:spcAft>
              <a:spcPct val="35000"/>
            </a:spcAft>
          </a:pPr>
          <a:endParaRPr lang="en-US" sz="1500" kern="1200" dirty="0"/>
        </a:p>
      </dsp:txBody>
      <dsp:txXfrm>
        <a:off x="4361584" y="2509766"/>
        <a:ext cx="1633633" cy="1633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7BD54-3ABD-924E-8D5F-FD2BBD051D67}">
      <dsp:nvSpPr>
        <dsp:cNvPr id="0" name=""/>
        <dsp:cNvSpPr/>
      </dsp:nvSpPr>
      <dsp:spPr>
        <a:xfrm>
          <a:off x="3616"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Think:</a:t>
          </a:r>
        </a:p>
        <a:p>
          <a:pPr lvl="0" algn="ctr" defTabSz="400050">
            <a:lnSpc>
              <a:spcPct val="90000"/>
            </a:lnSpc>
            <a:spcBef>
              <a:spcPct val="0"/>
            </a:spcBef>
            <a:spcAft>
              <a:spcPct val="35000"/>
            </a:spcAft>
          </a:pPr>
          <a:r>
            <a:rPr lang="en-US" sz="900" kern="1200" dirty="0" smtClean="0"/>
            <a:t>About and understand the finality of death.</a:t>
          </a:r>
        </a:p>
        <a:p>
          <a:pPr lvl="0" algn="ctr" defTabSz="400050">
            <a:lnSpc>
              <a:spcPct val="90000"/>
            </a:lnSpc>
            <a:spcBef>
              <a:spcPct val="0"/>
            </a:spcBef>
            <a:spcAft>
              <a:spcPct val="35000"/>
            </a:spcAft>
          </a:pPr>
          <a:r>
            <a:rPr lang="en-US" sz="900" kern="1200" dirty="0" smtClean="0"/>
            <a:t>If they show feelings they are weak.</a:t>
          </a:r>
        </a:p>
        <a:p>
          <a:pPr lvl="0" algn="ctr" defTabSz="400050">
            <a:lnSpc>
              <a:spcPct val="90000"/>
            </a:lnSpc>
            <a:spcBef>
              <a:spcPct val="0"/>
            </a:spcBef>
            <a:spcAft>
              <a:spcPct val="35000"/>
            </a:spcAft>
          </a:pPr>
          <a:r>
            <a:rPr lang="en-US" sz="900" kern="1200" dirty="0" smtClean="0"/>
            <a:t>They need to be in control of their feelings.</a:t>
          </a:r>
        </a:p>
        <a:p>
          <a:pPr lvl="0" algn="ctr" defTabSz="400050">
            <a:lnSpc>
              <a:spcPct val="90000"/>
            </a:lnSpc>
            <a:spcBef>
              <a:spcPct val="0"/>
            </a:spcBef>
            <a:spcAft>
              <a:spcPct val="35000"/>
            </a:spcAft>
          </a:pPr>
          <a:r>
            <a:rPr lang="en-US" sz="900" kern="1200" dirty="0" smtClean="0"/>
            <a:t>About death with jocularity</a:t>
          </a:r>
        </a:p>
        <a:p>
          <a:pPr lvl="0" algn="ctr" defTabSz="400050">
            <a:lnSpc>
              <a:spcPct val="90000"/>
            </a:lnSpc>
            <a:spcBef>
              <a:spcPct val="0"/>
            </a:spcBef>
            <a:spcAft>
              <a:spcPct val="35000"/>
            </a:spcAft>
          </a:pPr>
          <a:r>
            <a:rPr lang="en-US" sz="900" kern="1200" dirty="0" smtClean="0"/>
            <a:t>Only about life before or after death</a:t>
          </a:r>
        </a:p>
        <a:p>
          <a:pPr lvl="0" algn="ctr" defTabSz="400050">
            <a:lnSpc>
              <a:spcPct val="90000"/>
            </a:lnSpc>
            <a:spcBef>
              <a:spcPct val="0"/>
            </a:spcBef>
            <a:spcAft>
              <a:spcPct val="35000"/>
            </a:spcAft>
          </a:pPr>
          <a:r>
            <a:rPr lang="en-US" sz="900" kern="1200" dirty="0" smtClean="0"/>
            <a:t>Their actions and words caused death</a:t>
          </a:r>
          <a:endParaRPr lang="en-US" sz="900" kern="1200" dirty="0"/>
        </a:p>
      </dsp:txBody>
      <dsp:txXfrm>
        <a:off x="466746" y="1144887"/>
        <a:ext cx="2236188" cy="2236188"/>
      </dsp:txXfrm>
    </dsp:sp>
    <dsp:sp modelId="{30DBA6BE-8CF3-EC4C-827A-1DEDA27C830F}">
      <dsp:nvSpPr>
        <dsp:cNvPr id="0" name=""/>
        <dsp:cNvSpPr/>
      </dsp:nvSpPr>
      <dsp:spPr>
        <a:xfrm>
          <a:off x="2533575"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Feel:</a:t>
          </a:r>
        </a:p>
        <a:p>
          <a:pPr lvl="0" algn="ctr" defTabSz="400050">
            <a:lnSpc>
              <a:spcPct val="90000"/>
            </a:lnSpc>
            <a:spcBef>
              <a:spcPct val="0"/>
            </a:spcBef>
            <a:spcAft>
              <a:spcPct val="35000"/>
            </a:spcAft>
          </a:pPr>
          <a:r>
            <a:rPr lang="en-US" sz="900" kern="1200" dirty="0" smtClean="0"/>
            <a:t>Vulnerable</a:t>
          </a:r>
        </a:p>
        <a:p>
          <a:pPr lvl="0" algn="ctr" defTabSz="400050">
            <a:lnSpc>
              <a:spcPct val="90000"/>
            </a:lnSpc>
            <a:spcBef>
              <a:spcPct val="0"/>
            </a:spcBef>
            <a:spcAft>
              <a:spcPct val="35000"/>
            </a:spcAft>
          </a:pPr>
          <a:r>
            <a:rPr lang="en-US" sz="900" kern="1200" dirty="0" smtClean="0"/>
            <a:t>Anxious</a:t>
          </a:r>
        </a:p>
        <a:p>
          <a:pPr lvl="0" algn="ctr" defTabSz="400050">
            <a:lnSpc>
              <a:spcPct val="90000"/>
            </a:lnSpc>
            <a:spcBef>
              <a:spcPct val="0"/>
            </a:spcBef>
            <a:spcAft>
              <a:spcPct val="35000"/>
            </a:spcAft>
          </a:pPr>
          <a:r>
            <a:rPr lang="en-US" sz="900" kern="1200" dirty="0" smtClean="0"/>
            <a:t>Scared</a:t>
          </a:r>
        </a:p>
        <a:p>
          <a:pPr lvl="0" algn="ctr" defTabSz="400050">
            <a:lnSpc>
              <a:spcPct val="90000"/>
            </a:lnSpc>
            <a:spcBef>
              <a:spcPct val="0"/>
            </a:spcBef>
            <a:spcAft>
              <a:spcPct val="35000"/>
            </a:spcAft>
          </a:pPr>
          <a:r>
            <a:rPr lang="en-US" sz="900" kern="1200" dirty="0" smtClean="0"/>
            <a:t>Lonely</a:t>
          </a:r>
        </a:p>
        <a:p>
          <a:pPr lvl="0" algn="ctr" defTabSz="400050">
            <a:lnSpc>
              <a:spcPct val="90000"/>
            </a:lnSpc>
            <a:spcBef>
              <a:spcPct val="0"/>
            </a:spcBef>
            <a:spcAft>
              <a:spcPct val="35000"/>
            </a:spcAft>
          </a:pPr>
          <a:r>
            <a:rPr lang="en-US" sz="900" kern="1200" dirty="0" smtClean="0"/>
            <a:t>Confused</a:t>
          </a:r>
        </a:p>
        <a:p>
          <a:pPr lvl="0" algn="ctr" defTabSz="400050">
            <a:lnSpc>
              <a:spcPct val="90000"/>
            </a:lnSpc>
            <a:spcBef>
              <a:spcPct val="0"/>
            </a:spcBef>
            <a:spcAft>
              <a:spcPct val="35000"/>
            </a:spcAft>
          </a:pPr>
          <a:r>
            <a:rPr lang="en-US" sz="900" kern="1200" dirty="0" smtClean="0"/>
            <a:t>Angry</a:t>
          </a:r>
        </a:p>
        <a:p>
          <a:pPr lvl="0" algn="ctr" defTabSz="400050">
            <a:lnSpc>
              <a:spcPct val="90000"/>
            </a:lnSpc>
            <a:spcBef>
              <a:spcPct val="0"/>
            </a:spcBef>
            <a:spcAft>
              <a:spcPct val="35000"/>
            </a:spcAft>
          </a:pPr>
          <a:r>
            <a:rPr lang="en-US" sz="900" kern="1200" dirty="0" smtClean="0"/>
            <a:t>Sad</a:t>
          </a:r>
        </a:p>
        <a:p>
          <a:pPr lvl="0" algn="ctr" defTabSz="400050">
            <a:lnSpc>
              <a:spcPct val="90000"/>
            </a:lnSpc>
            <a:spcBef>
              <a:spcPct val="0"/>
            </a:spcBef>
            <a:spcAft>
              <a:spcPct val="35000"/>
            </a:spcAft>
          </a:pPr>
          <a:r>
            <a:rPr lang="en-US" sz="900" kern="1200" dirty="0" smtClean="0"/>
            <a:t>Abandoned</a:t>
          </a:r>
        </a:p>
        <a:p>
          <a:pPr lvl="0" algn="ctr" defTabSz="400050">
            <a:lnSpc>
              <a:spcPct val="90000"/>
            </a:lnSpc>
            <a:spcBef>
              <a:spcPct val="0"/>
            </a:spcBef>
            <a:spcAft>
              <a:spcPct val="35000"/>
            </a:spcAft>
          </a:pPr>
          <a:r>
            <a:rPr lang="en-US" sz="900" kern="1200" dirty="0" smtClean="0"/>
            <a:t>Guilty</a:t>
          </a:r>
        </a:p>
        <a:p>
          <a:pPr lvl="0" algn="ctr" defTabSz="400050">
            <a:lnSpc>
              <a:spcPct val="90000"/>
            </a:lnSpc>
            <a:spcBef>
              <a:spcPct val="0"/>
            </a:spcBef>
            <a:spcAft>
              <a:spcPct val="35000"/>
            </a:spcAft>
          </a:pPr>
          <a:r>
            <a:rPr lang="en-US" sz="900" kern="1200" dirty="0" smtClean="0"/>
            <a:t>Fearful</a:t>
          </a:r>
        </a:p>
        <a:p>
          <a:pPr lvl="0" algn="ctr" defTabSz="400050">
            <a:lnSpc>
              <a:spcPct val="90000"/>
            </a:lnSpc>
            <a:spcBef>
              <a:spcPct val="0"/>
            </a:spcBef>
            <a:spcAft>
              <a:spcPct val="35000"/>
            </a:spcAft>
          </a:pPr>
          <a:r>
            <a:rPr lang="en-US" sz="900" kern="1200" dirty="0" smtClean="0"/>
            <a:t>Worried</a:t>
          </a:r>
        </a:p>
        <a:p>
          <a:pPr lvl="0" algn="ctr" defTabSz="400050">
            <a:lnSpc>
              <a:spcPct val="90000"/>
            </a:lnSpc>
            <a:spcBef>
              <a:spcPct val="0"/>
            </a:spcBef>
            <a:spcAft>
              <a:spcPct val="35000"/>
            </a:spcAft>
          </a:pPr>
          <a:r>
            <a:rPr lang="en-US" sz="900" kern="1200" dirty="0" smtClean="0"/>
            <a:t>Isolated</a:t>
          </a:r>
          <a:endParaRPr lang="en-US" sz="900" kern="1200" dirty="0"/>
        </a:p>
      </dsp:txBody>
      <dsp:txXfrm>
        <a:off x="2996705" y="1144887"/>
        <a:ext cx="2236188" cy="2236188"/>
      </dsp:txXfrm>
    </dsp:sp>
    <dsp:sp modelId="{0BCDCCBB-2683-7249-BF36-7A9D893A3476}">
      <dsp:nvSpPr>
        <dsp:cNvPr id="0" name=""/>
        <dsp:cNvSpPr/>
      </dsp:nvSpPr>
      <dsp:spPr>
        <a:xfrm>
          <a:off x="5063534" y="681757"/>
          <a:ext cx="3162448" cy="3162448"/>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11430" rIns="174040" bIns="11430" numCol="1" spcCol="1270" anchor="ctr" anchorCtr="0">
          <a:noAutofit/>
        </a:bodyPr>
        <a:lstStyle/>
        <a:p>
          <a:pPr lvl="0" algn="ctr" defTabSz="400050">
            <a:lnSpc>
              <a:spcPct val="90000"/>
            </a:lnSpc>
            <a:spcBef>
              <a:spcPct val="0"/>
            </a:spcBef>
            <a:spcAft>
              <a:spcPct val="35000"/>
            </a:spcAft>
          </a:pPr>
          <a:r>
            <a:rPr lang="en-US" sz="900" kern="1200" dirty="0" smtClean="0"/>
            <a:t>Do:</a:t>
          </a:r>
        </a:p>
        <a:p>
          <a:pPr lvl="0" algn="ctr" defTabSz="400050">
            <a:lnSpc>
              <a:spcPct val="90000"/>
            </a:lnSpc>
            <a:spcBef>
              <a:spcPct val="0"/>
            </a:spcBef>
            <a:spcAft>
              <a:spcPct val="35000"/>
            </a:spcAft>
          </a:pPr>
          <a:r>
            <a:rPr lang="en-US" sz="900" kern="1200" dirty="0" smtClean="0"/>
            <a:t>Behave impulsively</a:t>
          </a:r>
        </a:p>
        <a:p>
          <a:pPr lvl="0" algn="ctr" defTabSz="400050">
            <a:lnSpc>
              <a:spcPct val="90000"/>
            </a:lnSpc>
            <a:spcBef>
              <a:spcPct val="0"/>
            </a:spcBef>
            <a:spcAft>
              <a:spcPct val="35000"/>
            </a:spcAft>
          </a:pPr>
          <a:r>
            <a:rPr lang="en-US" sz="900" kern="1200" dirty="0" smtClean="0"/>
            <a:t>Argue, scream, fight, allow themselves to be in dangerous situations.</a:t>
          </a:r>
        </a:p>
        <a:p>
          <a:pPr lvl="0" algn="ctr" defTabSz="400050">
            <a:lnSpc>
              <a:spcPct val="90000"/>
            </a:lnSpc>
            <a:spcBef>
              <a:spcPct val="0"/>
            </a:spcBef>
            <a:spcAft>
              <a:spcPct val="35000"/>
            </a:spcAft>
          </a:pPr>
          <a:r>
            <a:rPr lang="en-US" sz="900" kern="1200" dirty="0" smtClean="0"/>
            <a:t>Grieve for what might have been</a:t>
          </a:r>
        </a:p>
        <a:p>
          <a:pPr lvl="0" algn="ctr" defTabSz="400050">
            <a:lnSpc>
              <a:spcPct val="90000"/>
            </a:lnSpc>
            <a:spcBef>
              <a:spcPct val="0"/>
            </a:spcBef>
            <a:spcAft>
              <a:spcPct val="35000"/>
            </a:spcAft>
          </a:pPr>
          <a:r>
            <a:rPr lang="en-US" sz="900" kern="1200" dirty="0" smtClean="0"/>
            <a:t>Experience nightmares</a:t>
          </a:r>
        </a:p>
        <a:p>
          <a:pPr lvl="0" algn="ctr" defTabSz="400050">
            <a:lnSpc>
              <a:spcPct val="90000"/>
            </a:lnSpc>
            <a:spcBef>
              <a:spcPct val="0"/>
            </a:spcBef>
            <a:spcAft>
              <a:spcPct val="35000"/>
            </a:spcAft>
          </a:pPr>
          <a:r>
            <a:rPr lang="en-US" sz="900" kern="1200" dirty="0" smtClean="0"/>
            <a:t>Act like it never happened</a:t>
          </a:r>
        </a:p>
        <a:p>
          <a:pPr lvl="0" algn="ctr" defTabSz="400050">
            <a:lnSpc>
              <a:spcPct val="90000"/>
            </a:lnSpc>
            <a:spcBef>
              <a:spcPct val="0"/>
            </a:spcBef>
            <a:spcAft>
              <a:spcPct val="35000"/>
            </a:spcAft>
          </a:pPr>
          <a:r>
            <a:rPr lang="en-US" sz="900" kern="1200" dirty="0" smtClean="0"/>
            <a:t>Lack concentration</a:t>
          </a:r>
        </a:p>
        <a:p>
          <a:pPr lvl="0" algn="ctr" defTabSz="400050">
            <a:lnSpc>
              <a:spcPct val="90000"/>
            </a:lnSpc>
            <a:spcBef>
              <a:spcPct val="0"/>
            </a:spcBef>
            <a:spcAft>
              <a:spcPct val="35000"/>
            </a:spcAft>
          </a:pPr>
          <a:r>
            <a:rPr lang="en-US" sz="900" kern="1200" dirty="0" smtClean="0"/>
            <a:t>Have a decline in grades.</a:t>
          </a:r>
          <a:endParaRPr lang="en-US" sz="900" kern="1200" dirty="0"/>
        </a:p>
      </dsp:txBody>
      <dsp:txXfrm>
        <a:off x="5526664" y="1144887"/>
        <a:ext cx="2236188" cy="223618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4E56C-A632-F042-8872-7A83E0101A89}" type="datetimeFigureOut">
              <a:rPr lang="en-US" smtClean="0"/>
              <a:t>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62598-ED7B-C044-B2DB-DBBD006ED1CF}" type="slidenum">
              <a:rPr lang="en-US" smtClean="0"/>
              <a:t>‹#›</a:t>
            </a:fld>
            <a:endParaRPr lang="en-US" dirty="0"/>
          </a:p>
        </p:txBody>
      </p:sp>
    </p:spTree>
    <p:extLst>
      <p:ext uri="{BB962C8B-B14F-4D97-AF65-F5344CB8AC3E}">
        <p14:creationId xmlns:p14="http://schemas.microsoft.com/office/powerpoint/2010/main" val="3254615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going to sit and have a conversation, but will see lots of feelings</a:t>
            </a:r>
            <a:r>
              <a:rPr lang="en-US" baseline="0" dirty="0" smtClean="0"/>
              <a:t> and thoughts come out in play. Use example of child that sets up hospital scene in sand tray because dad died in the hospital after mom had to make the decision to stop life support.</a:t>
            </a:r>
            <a:endParaRPr lang="en-US" dirty="0"/>
          </a:p>
        </p:txBody>
      </p:sp>
      <p:sp>
        <p:nvSpPr>
          <p:cNvPr id="4" name="Slide Number Placeholder 3"/>
          <p:cNvSpPr>
            <a:spLocks noGrp="1"/>
          </p:cNvSpPr>
          <p:nvPr>
            <p:ph type="sldNum" sz="quarter" idx="10"/>
          </p:nvPr>
        </p:nvSpPr>
        <p:spPr/>
        <p:txBody>
          <a:bodyPr/>
          <a:lstStyle/>
          <a:p>
            <a:fld id="{48151DFF-F378-224A-9F3D-BDF14C4DC76E}"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Children might ask</a:t>
            </a:r>
            <a:r>
              <a:rPr lang="en-US" baseline="0" dirty="0" smtClean="0"/>
              <a:t> harder questions like who will take care of me to simpler questions like who will make cookies with me?</a:t>
            </a:r>
            <a:endParaRPr lang="en-US" dirty="0"/>
          </a:p>
        </p:txBody>
      </p:sp>
      <p:sp>
        <p:nvSpPr>
          <p:cNvPr id="4" name="Slide Number Placeholder 3"/>
          <p:cNvSpPr>
            <a:spLocks noGrp="1"/>
          </p:cNvSpPr>
          <p:nvPr>
            <p:ph type="sldNum" sz="quarter" idx="10"/>
          </p:nvPr>
        </p:nvSpPr>
        <p:spPr/>
        <p:txBody>
          <a:bodyPr/>
          <a:lstStyle/>
          <a:p>
            <a:fld id="{48151DFF-F378-224A-9F3D-BDF14C4DC76E}"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a:t>
            </a:r>
            <a:r>
              <a:rPr lang="en-US" baseline="0" dirty="0" smtClean="0"/>
              <a:t> child moves into a new developmental stage, they will have more and different questions about the death.</a:t>
            </a:r>
            <a:endParaRPr lang="en-US" dirty="0"/>
          </a:p>
        </p:txBody>
      </p:sp>
      <p:sp>
        <p:nvSpPr>
          <p:cNvPr id="4" name="Slide Number Placeholder 3"/>
          <p:cNvSpPr>
            <a:spLocks noGrp="1"/>
          </p:cNvSpPr>
          <p:nvPr>
            <p:ph type="sldNum" sz="quarter" idx="10"/>
          </p:nvPr>
        </p:nvSpPr>
        <p:spPr/>
        <p:txBody>
          <a:bodyPr/>
          <a:lstStyle/>
          <a:p>
            <a:fld id="{48151DFF-F378-224A-9F3D-BDF14C4DC76E}"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62598-ED7B-C044-B2DB-DBBD006ED1CF}" type="slidenum">
              <a:rPr lang="en-US" smtClean="0"/>
              <a:t>14</a:t>
            </a:fld>
            <a:endParaRPr lang="en-US" dirty="0"/>
          </a:p>
        </p:txBody>
      </p:sp>
    </p:spTree>
    <p:extLst>
      <p:ext uri="{BB962C8B-B14F-4D97-AF65-F5344CB8AC3E}">
        <p14:creationId xmlns:p14="http://schemas.microsoft.com/office/powerpoint/2010/main" val="169581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Invisible String,</a:t>
            </a:r>
            <a:r>
              <a:rPr lang="en-US" baseline="0" dirty="0" smtClean="0"/>
              <a:t> The Missing Piece, </a:t>
            </a:r>
            <a:endParaRPr lang="en-US" dirty="0"/>
          </a:p>
        </p:txBody>
      </p:sp>
      <p:sp>
        <p:nvSpPr>
          <p:cNvPr id="4" name="Slide Number Placeholder 3"/>
          <p:cNvSpPr>
            <a:spLocks noGrp="1"/>
          </p:cNvSpPr>
          <p:nvPr>
            <p:ph type="sldNum" sz="quarter" idx="10"/>
          </p:nvPr>
        </p:nvSpPr>
        <p:spPr/>
        <p:txBody>
          <a:bodyPr/>
          <a:lstStyle/>
          <a:p>
            <a:fld id="{4C762598-ED7B-C044-B2DB-DBBD006ED1CF}" type="slidenum">
              <a:rPr lang="en-US" smtClean="0"/>
              <a:t>31</a:t>
            </a:fld>
            <a:endParaRPr lang="en-US" dirty="0"/>
          </a:p>
        </p:txBody>
      </p:sp>
    </p:spTree>
    <p:extLst>
      <p:ext uri="{BB962C8B-B14F-4D97-AF65-F5344CB8AC3E}">
        <p14:creationId xmlns:p14="http://schemas.microsoft.com/office/powerpoint/2010/main" val="62632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a licensed</a:t>
            </a:r>
            <a:r>
              <a:rPr lang="en-US" baseline="0" dirty="0" smtClean="0"/>
              <a:t> art therapist</a:t>
            </a:r>
            <a:endParaRPr lang="en-US" dirty="0"/>
          </a:p>
        </p:txBody>
      </p:sp>
      <p:sp>
        <p:nvSpPr>
          <p:cNvPr id="4" name="Slide Number Placeholder 3"/>
          <p:cNvSpPr>
            <a:spLocks noGrp="1"/>
          </p:cNvSpPr>
          <p:nvPr>
            <p:ph type="sldNum" sz="quarter" idx="10"/>
          </p:nvPr>
        </p:nvSpPr>
        <p:spPr/>
        <p:txBody>
          <a:bodyPr/>
          <a:lstStyle/>
          <a:p>
            <a:fld id="{4C762598-ED7B-C044-B2DB-DBBD006ED1CF}" type="slidenum">
              <a:rPr lang="en-US" smtClean="0"/>
              <a:t>34</a:t>
            </a:fld>
            <a:endParaRPr lang="en-US" dirty="0"/>
          </a:p>
        </p:txBody>
      </p:sp>
    </p:spTree>
    <p:extLst>
      <p:ext uri="{BB962C8B-B14F-4D97-AF65-F5344CB8AC3E}">
        <p14:creationId xmlns:p14="http://schemas.microsoft.com/office/powerpoint/2010/main" val="161310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burying</a:t>
            </a:r>
            <a:r>
              <a:rPr lang="en-US" baseline="0" dirty="0" smtClean="0"/>
              <a:t> in stuffy room, hospital scene in sandtray</a:t>
            </a:r>
            <a:endParaRPr lang="en-US" dirty="0"/>
          </a:p>
        </p:txBody>
      </p:sp>
      <p:sp>
        <p:nvSpPr>
          <p:cNvPr id="4" name="Slide Number Placeholder 3"/>
          <p:cNvSpPr>
            <a:spLocks noGrp="1"/>
          </p:cNvSpPr>
          <p:nvPr>
            <p:ph type="sldNum" sz="quarter" idx="10"/>
          </p:nvPr>
        </p:nvSpPr>
        <p:spPr/>
        <p:txBody>
          <a:bodyPr/>
          <a:lstStyle/>
          <a:p>
            <a:fld id="{4C762598-ED7B-C044-B2DB-DBBD006ED1CF}" type="slidenum">
              <a:rPr lang="en-US" smtClean="0"/>
              <a:t>39</a:t>
            </a:fld>
            <a:endParaRPr lang="en-US" dirty="0"/>
          </a:p>
        </p:txBody>
      </p:sp>
    </p:spTree>
    <p:extLst>
      <p:ext uri="{BB962C8B-B14F-4D97-AF65-F5344CB8AC3E}">
        <p14:creationId xmlns:p14="http://schemas.microsoft.com/office/powerpoint/2010/main" val="303771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burying</a:t>
            </a:r>
            <a:r>
              <a:rPr lang="en-US" baseline="0" dirty="0" smtClean="0"/>
              <a:t> in stuffy room, hospital scene in sandtray</a:t>
            </a:r>
            <a:endParaRPr lang="en-US" dirty="0"/>
          </a:p>
        </p:txBody>
      </p:sp>
      <p:sp>
        <p:nvSpPr>
          <p:cNvPr id="4" name="Slide Number Placeholder 3"/>
          <p:cNvSpPr>
            <a:spLocks noGrp="1"/>
          </p:cNvSpPr>
          <p:nvPr>
            <p:ph type="sldNum" sz="quarter" idx="10"/>
          </p:nvPr>
        </p:nvSpPr>
        <p:spPr/>
        <p:txBody>
          <a:bodyPr/>
          <a:lstStyle/>
          <a:p>
            <a:fld id="{4C762598-ED7B-C044-B2DB-DBBD006ED1CF}" type="slidenum">
              <a:rPr lang="en-US" smtClean="0"/>
              <a:t>40</a:t>
            </a:fld>
            <a:endParaRPr lang="en-US" dirty="0"/>
          </a:p>
        </p:txBody>
      </p:sp>
    </p:spTree>
    <p:extLst>
      <p:ext uri="{BB962C8B-B14F-4D97-AF65-F5344CB8AC3E}">
        <p14:creationId xmlns:p14="http://schemas.microsoft.com/office/powerpoint/2010/main" val="303771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burying</a:t>
            </a:r>
            <a:r>
              <a:rPr lang="en-US" baseline="0" dirty="0" smtClean="0"/>
              <a:t> in stuffy room, hospital scene in sandtray</a:t>
            </a:r>
            <a:endParaRPr lang="en-US" dirty="0"/>
          </a:p>
        </p:txBody>
      </p:sp>
      <p:sp>
        <p:nvSpPr>
          <p:cNvPr id="4" name="Slide Number Placeholder 3"/>
          <p:cNvSpPr>
            <a:spLocks noGrp="1"/>
          </p:cNvSpPr>
          <p:nvPr>
            <p:ph type="sldNum" sz="quarter" idx="10"/>
          </p:nvPr>
        </p:nvSpPr>
        <p:spPr/>
        <p:txBody>
          <a:bodyPr/>
          <a:lstStyle/>
          <a:p>
            <a:fld id="{4C762598-ED7B-C044-B2DB-DBBD006ED1CF}" type="slidenum">
              <a:rPr lang="en-US" smtClean="0"/>
              <a:t>41</a:t>
            </a:fld>
            <a:endParaRPr lang="en-US" dirty="0"/>
          </a:p>
        </p:txBody>
      </p:sp>
    </p:spTree>
    <p:extLst>
      <p:ext uri="{BB962C8B-B14F-4D97-AF65-F5344CB8AC3E}">
        <p14:creationId xmlns:p14="http://schemas.microsoft.com/office/powerpoint/2010/main" val="303771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0D57FE2-2E37-FB4A-8FED-B8622A9D6106}" type="datetimeFigureOut">
              <a:rPr lang="en-US" smtClean="0"/>
              <a:t>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647F34-999B-2F4F-A516-01EFC925556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0D57FE2-2E37-FB4A-8FED-B8622A9D6106}" type="datetimeFigureOut">
              <a:rPr lang="en-US" smtClean="0"/>
              <a:t>2/2/15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647F34-999B-2F4F-A516-01EFC925556D}"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47F34-999B-2F4F-A516-01EFC92555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47F34-999B-2F4F-A516-01EFC925556D}"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47F34-999B-2F4F-A516-01EFC925556D}"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47F34-999B-2F4F-A516-01EFC925556D}"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0D57FE2-2E37-FB4A-8FED-B8622A9D6106}" type="datetimeFigureOut">
              <a:rPr lang="en-US" smtClean="0"/>
              <a:t>2/2/15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EE647F34-999B-2F4F-A516-01EFC925556D}"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0D57FE2-2E37-FB4A-8FED-B8622A9D6106}" type="datetimeFigureOut">
              <a:rPr lang="en-US" smtClean="0"/>
              <a:t>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647F34-999B-2F4F-A516-01EFC925556D}"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EE647F34-999B-2F4F-A516-01EFC925556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0D57FE2-2E37-FB4A-8FED-B8622A9D6106}" type="datetimeFigureOut">
              <a:rPr lang="en-US" smtClean="0"/>
              <a:t>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47F34-999B-2F4F-A516-01EFC925556D}"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0D57FE2-2E37-FB4A-8FED-B8622A9D6106}" type="datetimeFigureOut">
              <a:rPr lang="en-US" smtClean="0"/>
              <a:t>2/2/15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EE647F34-999B-2F4F-A516-01EFC92555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Creating a Safe Space for Bereaved Children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Jen McCormick, LICSW</a:t>
            </a:r>
          </a:p>
          <a:p>
            <a:r>
              <a:rPr lang="en-US" dirty="0" smtClean="0"/>
              <a:t>Clinical Director</a:t>
            </a:r>
          </a:p>
          <a:p>
            <a:r>
              <a:rPr lang="en-US" dirty="0" smtClean="0"/>
              <a:t>The Healing Center</a:t>
            </a:r>
          </a:p>
          <a:p>
            <a:endParaRPr lang="en-US" dirty="0"/>
          </a:p>
        </p:txBody>
      </p:sp>
    </p:spTree>
    <p:extLst>
      <p:ext uri="{BB962C8B-B14F-4D97-AF65-F5344CB8AC3E}">
        <p14:creationId xmlns:p14="http://schemas.microsoft.com/office/powerpoint/2010/main" val="830196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6-9 years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81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9-12 years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25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12+</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72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Safe Space for Every Age and Stage</a:t>
            </a:r>
            <a:endParaRPr lang="en-US" dirty="0"/>
          </a:p>
        </p:txBody>
      </p:sp>
      <p:pic>
        <p:nvPicPr>
          <p:cNvPr id="8" name="Content Placeholder 7" descr="images-7.jpeg"/>
          <p:cNvPicPr>
            <a:picLocks noGrp="1" noChangeAspect="1"/>
          </p:cNvPicPr>
          <p:nvPr>
            <p:ph idx="1"/>
          </p:nvPr>
        </p:nvPicPr>
        <p:blipFill>
          <a:blip r:embed="rId2">
            <a:extLst>
              <a:ext uri="{28A0092B-C50C-407E-A947-70E740481C1C}">
                <a14:useLocalDpi xmlns:a14="http://schemas.microsoft.com/office/drawing/2010/main" val="0"/>
              </a:ext>
            </a:extLst>
          </a:blip>
          <a:srcRect l="-39943" r="-39943"/>
          <a:stretch>
            <a:fillRect/>
          </a:stretch>
        </p:blipFill>
        <p:spPr>
          <a:xfrm>
            <a:off x="498475" y="1981200"/>
            <a:ext cx="7556500" cy="4144963"/>
          </a:xfrm>
        </p:spPr>
      </p:pic>
    </p:spTree>
    <p:extLst>
      <p:ext uri="{BB962C8B-B14F-4D97-AF65-F5344CB8AC3E}">
        <p14:creationId xmlns:p14="http://schemas.microsoft.com/office/powerpoint/2010/main" val="34366625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bereaved children need a safe space?</a:t>
            </a:r>
            <a:endParaRPr lang="en-US" dirty="0"/>
          </a:p>
        </p:txBody>
      </p:sp>
      <p:sp>
        <p:nvSpPr>
          <p:cNvPr id="2" name="Content Placeholder 1"/>
          <p:cNvSpPr>
            <a:spLocks noGrp="1"/>
          </p:cNvSpPr>
          <p:nvPr>
            <p:ph idx="1"/>
          </p:nvPr>
        </p:nvSpPr>
        <p:spPr/>
        <p:txBody>
          <a:bodyPr/>
          <a:lstStyle/>
          <a:p>
            <a:r>
              <a:rPr lang="en-US" sz="2400" dirty="0" smtClean="0"/>
              <a:t>The loss impacts all aspects of a child’s life:</a:t>
            </a:r>
          </a:p>
          <a:p>
            <a:pPr marL="0" indent="0">
              <a:buNone/>
            </a:pPr>
            <a:r>
              <a:rPr lang="en-US" sz="2400" dirty="0" smtClean="0"/>
              <a:t>	“In </a:t>
            </a:r>
            <a:r>
              <a:rPr lang="en-US" sz="2400" dirty="0"/>
              <a:t>fact, young children’s grieving for a lost parent affects every aspect of their functioning and development, with the negative effects mitigated only when surviving adults close to them provide sufficient support</a:t>
            </a:r>
            <a:r>
              <a:rPr lang="en-US" sz="2400" dirty="0" smtClean="0"/>
              <a:t>.”</a:t>
            </a:r>
          </a:p>
          <a:p>
            <a:pPr marL="0" indent="0">
              <a:buNone/>
            </a:pPr>
            <a:r>
              <a:rPr lang="en-US" sz="1000" dirty="0" smtClean="0"/>
              <a:t> </a:t>
            </a:r>
            <a:r>
              <a:rPr lang="en-US" sz="1000" dirty="0" err="1" smtClean="0"/>
              <a:t>Doka</a:t>
            </a:r>
            <a:r>
              <a:rPr lang="en-US" sz="1000" dirty="0" smtClean="0"/>
              <a:t>, Kenneth </a:t>
            </a:r>
            <a:r>
              <a:rPr lang="en-US" sz="1000" dirty="0" err="1" smtClean="0"/>
              <a:t>J.and</a:t>
            </a:r>
            <a:r>
              <a:rPr lang="en-US" sz="1000" dirty="0" smtClean="0"/>
              <a:t> Webb</a:t>
            </a:r>
            <a:r>
              <a:rPr lang="en-US" sz="1000" dirty="0" smtClean="0"/>
              <a:t>, </a:t>
            </a:r>
            <a:r>
              <a:rPr lang="en-US" sz="1000" dirty="0" err="1" smtClean="0"/>
              <a:t>Nany</a:t>
            </a:r>
            <a:r>
              <a:rPr lang="en-US" sz="1000" dirty="0" smtClean="0"/>
              <a:t> Boyd.</a:t>
            </a:r>
            <a:r>
              <a:rPr lang="en-US" sz="1000" dirty="0" smtClean="0"/>
              <a:t> </a:t>
            </a:r>
            <a:r>
              <a:rPr lang="en-US" sz="1000" i="1" dirty="0"/>
              <a:t>Helping Bereaved Children, Third Edition: A Handbook for Practitioners (Social Work Practice with Children and Families</a:t>
            </a:r>
            <a:r>
              <a:rPr lang="en-US" sz="1000" i="1" dirty="0" smtClean="0"/>
              <a:t>).  </a:t>
            </a:r>
            <a:r>
              <a:rPr lang="en-US" sz="1000" dirty="0" smtClean="0"/>
              <a:t>The Guilford Press. November 2011. Kindle Edition</a:t>
            </a:r>
            <a:r>
              <a:rPr lang="en-US" sz="1000" i="1" dirty="0" smtClean="0"/>
              <a:t>.</a:t>
            </a:r>
            <a:endParaRPr lang="en-US" sz="1000" i="1" dirty="0"/>
          </a:p>
        </p:txBody>
      </p:sp>
    </p:spTree>
    <p:extLst>
      <p:ext uri="{BB962C8B-B14F-4D97-AF65-F5344CB8AC3E}">
        <p14:creationId xmlns:p14="http://schemas.microsoft.com/office/powerpoint/2010/main" val="354677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bereaved children need a safe space?</a:t>
            </a:r>
            <a:endParaRPr lang="en-US" dirty="0"/>
          </a:p>
        </p:txBody>
      </p:sp>
      <p:sp>
        <p:nvSpPr>
          <p:cNvPr id="2" name="Content Placeholder 1"/>
          <p:cNvSpPr>
            <a:spLocks noGrp="1"/>
          </p:cNvSpPr>
          <p:nvPr>
            <p:ph idx="1"/>
          </p:nvPr>
        </p:nvSpPr>
        <p:spPr/>
        <p:txBody>
          <a:bodyPr>
            <a:normAutofit/>
          </a:bodyPr>
          <a:lstStyle/>
          <a:p>
            <a:pPr marL="0" indent="0">
              <a:buNone/>
            </a:pPr>
            <a:r>
              <a:rPr lang="en-US" dirty="0" smtClean="0"/>
              <a:t>Children often feel alone in their loss. Creating a safe place facilitates healing:</a:t>
            </a:r>
          </a:p>
          <a:p>
            <a:pPr marL="0" indent="0">
              <a:buNone/>
            </a:pPr>
            <a:r>
              <a:rPr lang="en-US" dirty="0" smtClean="0"/>
              <a:t>“Children </a:t>
            </a:r>
            <a:r>
              <a:rPr lang="en-US" dirty="0"/>
              <a:t>do not like feeling different from peers and respond positively to being in the company of others who are experiencing similar situations (Bacon, 1996; Glazer &amp; Clark, 1999; Webb, 2002). Being one among many whose lives have been disrupted by the death of a loved one helps the child begin the process of normalizing grief and integrating the loss into everyday life. </a:t>
            </a:r>
            <a:r>
              <a:rPr lang="en-US" dirty="0" smtClean="0"/>
              <a:t>“</a:t>
            </a:r>
          </a:p>
          <a:p>
            <a:pPr marL="0" indent="0">
              <a:buNone/>
            </a:pPr>
            <a:r>
              <a:rPr lang="en-US" sz="1100" dirty="0"/>
              <a:t> </a:t>
            </a:r>
            <a:r>
              <a:rPr lang="en-US" sz="1100" dirty="0" err="1"/>
              <a:t>Doka</a:t>
            </a:r>
            <a:r>
              <a:rPr lang="en-US" sz="1100" dirty="0"/>
              <a:t>, Kenneth </a:t>
            </a:r>
            <a:r>
              <a:rPr lang="en-US" sz="1100" dirty="0" err="1"/>
              <a:t>J.and</a:t>
            </a:r>
            <a:r>
              <a:rPr lang="en-US" sz="1100" dirty="0"/>
              <a:t> Webb, </a:t>
            </a:r>
            <a:r>
              <a:rPr lang="en-US" sz="1100" dirty="0" err="1"/>
              <a:t>Nany</a:t>
            </a:r>
            <a:r>
              <a:rPr lang="en-US" sz="1100" dirty="0"/>
              <a:t> Boyd. </a:t>
            </a:r>
            <a:r>
              <a:rPr lang="en-US" sz="1100" i="1" dirty="0"/>
              <a:t>Helping Bereaved Children, Third Edition: A Handbook for Practitioners (Social Work Practice with Children and Families).  </a:t>
            </a:r>
            <a:r>
              <a:rPr lang="en-US" sz="1100" dirty="0"/>
              <a:t>The Guilford Press. November 2011. Kindle Edition</a:t>
            </a:r>
            <a:r>
              <a:rPr lang="en-US" sz="1100" i="1" dirty="0"/>
              <a:t>.</a:t>
            </a:r>
          </a:p>
          <a:p>
            <a:pPr marL="0" indent="0">
              <a:buNone/>
            </a:pPr>
            <a:endParaRPr lang="en-US" dirty="0" smtClean="0"/>
          </a:p>
        </p:txBody>
      </p:sp>
    </p:spTree>
    <p:extLst>
      <p:ext uri="{BB962C8B-B14F-4D97-AF65-F5344CB8AC3E}">
        <p14:creationId xmlns:p14="http://schemas.microsoft.com/office/powerpoint/2010/main" val="1301129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bereaved children need a safe space?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After a loss, the child’s remaining natural support system is inadequate.</a:t>
            </a:r>
          </a:p>
          <a:p>
            <a:pPr marL="0" indent="0">
              <a:buNone/>
            </a:pPr>
            <a:r>
              <a:rPr lang="en-US" sz="2400" dirty="0" smtClean="0"/>
              <a:t>“At </a:t>
            </a:r>
            <a:r>
              <a:rPr lang="en-US" sz="2400" dirty="0"/>
              <a:t>a time when a child’s need for parental attention has never been greater, a parent who is lost in grief has little energy to recognize and attend to the emotional needs of a grieving </a:t>
            </a:r>
            <a:r>
              <a:rPr lang="en-US" sz="2400" dirty="0" smtClean="0"/>
              <a:t>child.</a:t>
            </a:r>
            <a:r>
              <a:rPr lang="en-US" sz="2400" dirty="0" smtClean="0"/>
              <a:t>”</a:t>
            </a:r>
          </a:p>
          <a:p>
            <a:pPr marL="0" indent="0">
              <a:buNone/>
            </a:pPr>
            <a:r>
              <a:rPr lang="en-US" sz="1200" dirty="0" err="1"/>
              <a:t>Doka</a:t>
            </a:r>
            <a:r>
              <a:rPr lang="en-US" sz="1200" dirty="0"/>
              <a:t>, Kenneth </a:t>
            </a:r>
            <a:r>
              <a:rPr lang="en-US" sz="1200" dirty="0" err="1"/>
              <a:t>J.and</a:t>
            </a:r>
            <a:r>
              <a:rPr lang="en-US" sz="1200" dirty="0"/>
              <a:t> Webb, </a:t>
            </a:r>
            <a:r>
              <a:rPr lang="en-US" sz="1200" dirty="0" err="1"/>
              <a:t>Nany</a:t>
            </a:r>
            <a:r>
              <a:rPr lang="en-US" sz="1200" dirty="0"/>
              <a:t> Boyd. </a:t>
            </a:r>
            <a:r>
              <a:rPr lang="en-US" sz="1200" i="1" dirty="0"/>
              <a:t>Helping Bereaved Children, Third Edition: A Handbook for Practitioners (Social Work Practice with Children and Families).  </a:t>
            </a:r>
            <a:r>
              <a:rPr lang="en-US" sz="1200" dirty="0"/>
              <a:t>The Guilford Press. November 2011. Kindle Edition</a:t>
            </a:r>
            <a:r>
              <a:rPr lang="en-US" sz="1200" i="1" dirty="0"/>
              <a:t>.</a:t>
            </a:r>
          </a:p>
          <a:p>
            <a:pPr marL="0" indent="0">
              <a:buNone/>
            </a:pPr>
            <a:endParaRPr lang="en-US" sz="2400" dirty="0"/>
          </a:p>
          <a:p>
            <a:pPr marL="0" indent="0">
              <a:buNone/>
            </a:pPr>
            <a:r>
              <a:rPr lang="en-US" sz="2400" dirty="0"/>
              <a:t> </a:t>
            </a:r>
            <a:endParaRPr lang="en-US" sz="2400" dirty="0" smtClean="0"/>
          </a:p>
        </p:txBody>
      </p:sp>
    </p:spTree>
    <p:extLst>
      <p:ext uri="{BB962C8B-B14F-4D97-AF65-F5344CB8AC3E}">
        <p14:creationId xmlns:p14="http://schemas.microsoft.com/office/powerpoint/2010/main" val="35183153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Grieving Kids Want You to Know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663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ree heart clip.jpg"/>
          <p:cNvPicPr>
            <a:picLocks noChangeAspect="1"/>
          </p:cNvPicPr>
          <p:nvPr/>
        </p:nvPicPr>
        <p:blipFill>
          <a:blip r:embed="rId7"/>
          <a:stretch>
            <a:fillRect/>
          </a:stretch>
        </p:blipFill>
        <p:spPr>
          <a:xfrm>
            <a:off x="3725334" y="2981237"/>
            <a:ext cx="1693332" cy="1763887"/>
          </a:xfrm>
          <a:prstGeom prst="rect">
            <a:avLst/>
          </a:prstGeom>
        </p:spPr>
      </p:pic>
    </p:spTree>
    <p:extLst>
      <p:ext uri="{BB962C8B-B14F-4D97-AF65-F5344CB8AC3E}">
        <p14:creationId xmlns:p14="http://schemas.microsoft.com/office/powerpoint/2010/main" val="279091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So…how do we create a safe space?</a:t>
            </a:r>
            <a:endParaRPr lang="en-US" dirty="0"/>
          </a:p>
        </p:txBody>
      </p:sp>
      <p:sp>
        <p:nvSpPr>
          <p:cNvPr id="3" name="Content Placeholder 2"/>
          <p:cNvSpPr>
            <a:spLocks noGrp="1"/>
          </p:cNvSpPr>
          <p:nvPr>
            <p:ph idx="1"/>
          </p:nvPr>
        </p:nvSpPr>
        <p:spPr/>
        <p:txBody>
          <a:bodyPr/>
          <a:lstStyle/>
          <a:p>
            <a:pPr marL="0" indent="0">
              <a:buNone/>
            </a:pPr>
            <a:r>
              <a:rPr lang="en-US" sz="3600" dirty="0" smtClean="0"/>
              <a:t>By creating different modalities within which children can express their grief in a developmentally appropriate and therapeutic manner.</a:t>
            </a:r>
          </a:p>
          <a:p>
            <a:pPr marL="0" indent="0">
              <a:buNone/>
            </a:pPr>
            <a:endParaRPr lang="en-US" dirty="0"/>
          </a:p>
        </p:txBody>
      </p:sp>
    </p:spTree>
    <p:extLst>
      <p:ext uri="{BB962C8B-B14F-4D97-AF65-F5344CB8AC3E}">
        <p14:creationId xmlns:p14="http://schemas.microsoft.com/office/powerpoint/2010/main" val="11594599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So…how do we create a safe space?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By creating different modalities within which children can express their grief in a developmentally appropriate and therapeutic manner.</a:t>
            </a:r>
          </a:p>
          <a:p>
            <a:pPr marL="0" indent="0">
              <a:buNone/>
            </a:pPr>
            <a:r>
              <a:rPr lang="en-US" sz="3600" dirty="0" smtClean="0"/>
              <a:t>Group time is an ideal opportunity for providing various modalities. </a:t>
            </a:r>
          </a:p>
          <a:p>
            <a:pPr marL="0" indent="0">
              <a:buNone/>
            </a:pPr>
            <a:endParaRPr lang="en-US" dirty="0"/>
          </a:p>
        </p:txBody>
      </p:sp>
    </p:spTree>
    <p:extLst>
      <p:ext uri="{BB962C8B-B14F-4D97-AF65-F5344CB8AC3E}">
        <p14:creationId xmlns:p14="http://schemas.microsoft.com/office/powerpoint/2010/main" val="2247243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Safe Space for Bereaved Children: Outline</a:t>
            </a:r>
            <a:endParaRPr lang="en-US" dirty="0"/>
          </a:p>
        </p:txBody>
      </p:sp>
      <p:sp>
        <p:nvSpPr>
          <p:cNvPr id="3" name="Content Placeholder 2"/>
          <p:cNvSpPr>
            <a:spLocks noGrp="1"/>
          </p:cNvSpPr>
          <p:nvPr>
            <p:ph idx="1"/>
          </p:nvPr>
        </p:nvSpPr>
        <p:spPr/>
        <p:txBody>
          <a:bodyPr/>
          <a:lstStyle/>
          <a:p>
            <a:r>
              <a:rPr lang="en-US" dirty="0" smtClean="0"/>
              <a:t>Overview of children’s grief and developmental stages</a:t>
            </a:r>
          </a:p>
          <a:p>
            <a:r>
              <a:rPr lang="en-US" dirty="0" smtClean="0"/>
              <a:t>Why children need a safe space to grieve</a:t>
            </a:r>
          </a:p>
          <a:p>
            <a:r>
              <a:rPr lang="en-US" dirty="0" smtClean="0"/>
              <a:t>How do we create a safe space?</a:t>
            </a:r>
          </a:p>
          <a:p>
            <a:r>
              <a:rPr lang="en-US" dirty="0" smtClean="0"/>
              <a:t>Exploration of different modalities to facilitate safety</a:t>
            </a:r>
          </a:p>
          <a:p>
            <a:r>
              <a:rPr lang="en-US" dirty="0" smtClean="0"/>
              <a:t>Group themes and the tasks of mourning</a:t>
            </a:r>
          </a:p>
          <a:p>
            <a:r>
              <a:rPr lang="en-US" dirty="0" smtClean="0"/>
              <a:t>Special Considerations: Traumatic Loss, Teens</a:t>
            </a:r>
          </a:p>
          <a:p>
            <a:r>
              <a:rPr lang="en-US" dirty="0" smtClean="0"/>
              <a:t>Experiential and Discussion</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786627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Time</a:t>
            </a:r>
            <a:endParaRPr lang="en-US" dirty="0"/>
          </a:p>
        </p:txBody>
      </p:sp>
      <p:sp>
        <p:nvSpPr>
          <p:cNvPr id="3" name="Content Placeholder 2"/>
          <p:cNvSpPr>
            <a:spLocks noGrp="1"/>
          </p:cNvSpPr>
          <p:nvPr>
            <p:ph idx="1"/>
          </p:nvPr>
        </p:nvSpPr>
        <p:spPr/>
        <p:txBody>
          <a:bodyPr/>
          <a:lstStyle/>
          <a:p>
            <a:pPr marL="0" indent="0">
              <a:buNone/>
            </a:pPr>
            <a:r>
              <a:rPr lang="en-US" sz="2400" dirty="0" smtClean="0"/>
              <a:t>“You can’t </a:t>
            </a:r>
            <a:r>
              <a:rPr lang="en-US" sz="2400" dirty="0" smtClean="0"/>
              <a:t>hurry </a:t>
            </a:r>
            <a:r>
              <a:rPr lang="en-US" sz="2400" dirty="0" smtClean="0"/>
              <a:t>love </a:t>
            </a:r>
            <a:r>
              <a:rPr lang="en-US" sz="2400" dirty="0" smtClean="0"/>
              <a:t>or pizza. Especially pizza.”</a:t>
            </a:r>
          </a:p>
          <a:p>
            <a:pPr marL="0" indent="0">
              <a:buNone/>
            </a:pPr>
            <a:r>
              <a:rPr lang="en-US" sz="2400" dirty="0" smtClean="0"/>
              <a:t>-Snoopy</a:t>
            </a:r>
          </a:p>
          <a:p>
            <a:pPr marL="0" indent="0">
              <a:buNone/>
            </a:pPr>
            <a:endParaRPr lang="en-US" dirty="0" smtClean="0"/>
          </a:p>
          <a:p>
            <a:endParaRPr lang="en-US" dirty="0"/>
          </a:p>
        </p:txBody>
      </p:sp>
      <p:pic>
        <p:nvPicPr>
          <p:cNvPr id="4" name="Picture 3" descr="snoopy.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239" y="3436006"/>
            <a:ext cx="2114550" cy="2152650"/>
          </a:xfrm>
          <a:prstGeom prst="rect">
            <a:avLst/>
          </a:prstGeom>
        </p:spPr>
      </p:pic>
    </p:spTree>
    <p:extLst>
      <p:ext uri="{BB962C8B-B14F-4D97-AF65-F5344CB8AC3E}">
        <p14:creationId xmlns:p14="http://schemas.microsoft.com/office/powerpoint/2010/main" val="20875328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Rules for Safety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can always pass</a:t>
            </a:r>
          </a:p>
          <a:p>
            <a:r>
              <a:rPr lang="en-US" dirty="0" smtClean="0"/>
              <a:t>It’s OK to laugh and OK to cry</a:t>
            </a:r>
          </a:p>
          <a:p>
            <a:r>
              <a:rPr lang="en-US" dirty="0" smtClean="0"/>
              <a:t>One person talks at a time (talking stick)</a:t>
            </a:r>
          </a:p>
          <a:p>
            <a:r>
              <a:rPr lang="en-US" dirty="0" smtClean="0"/>
              <a:t>Respect self and others</a:t>
            </a:r>
          </a:p>
          <a:p>
            <a:r>
              <a:rPr lang="en-US" dirty="0" smtClean="0"/>
              <a:t>No harm to others or objects</a:t>
            </a:r>
          </a:p>
          <a:p>
            <a:r>
              <a:rPr lang="en-US" dirty="0" smtClean="0"/>
              <a:t>Confidentiality</a:t>
            </a:r>
          </a:p>
          <a:p>
            <a:r>
              <a:rPr lang="en-US" dirty="0" smtClean="0"/>
              <a:t>If it’s wet and it’s not yours, don’t touch it</a:t>
            </a:r>
          </a:p>
          <a:p>
            <a:r>
              <a:rPr lang="en-US" dirty="0" smtClean="0"/>
              <a:t>Three people in the stuffy room!</a:t>
            </a:r>
          </a:p>
          <a:p>
            <a:r>
              <a:rPr lang="en-US" dirty="0" smtClean="0"/>
              <a:t>Be with or close to a grown-up at all times</a:t>
            </a:r>
          </a:p>
          <a:p>
            <a:endParaRPr lang="en-US" dirty="0"/>
          </a:p>
        </p:txBody>
      </p:sp>
    </p:spTree>
    <p:extLst>
      <p:ext uri="{BB962C8B-B14F-4D97-AF65-F5344CB8AC3E}">
        <p14:creationId xmlns:p14="http://schemas.microsoft.com/office/powerpoint/2010/main" val="5281112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Circle: Witness and Normalize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“Being </a:t>
            </a:r>
            <a:r>
              <a:rPr lang="en-US" dirty="0"/>
              <a:t>an empathic witness to the emotional pain of peers boosts a child’s self-esteem and aids participation in the group activities.”</a:t>
            </a:r>
          </a:p>
          <a:p>
            <a:pPr marL="0" indent="0">
              <a:buNone/>
            </a:pPr>
            <a:r>
              <a:rPr lang="en-US" sz="1000" dirty="0"/>
              <a:t> </a:t>
            </a: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1100" dirty="0" smtClean="0"/>
              <a:t>(</a:t>
            </a:r>
            <a:r>
              <a:rPr lang="en-US" sz="1100" dirty="0" err="1"/>
              <a:t>Doka</a:t>
            </a:r>
            <a:r>
              <a:rPr lang="en-US" sz="1100" dirty="0"/>
              <a:t>, Kenneth </a:t>
            </a:r>
            <a:r>
              <a:rPr lang="en-US" sz="1100" dirty="0" err="1"/>
              <a:t>J.and</a:t>
            </a:r>
            <a:r>
              <a:rPr lang="en-US" sz="1100" dirty="0"/>
              <a:t> Webb, </a:t>
            </a:r>
            <a:r>
              <a:rPr lang="en-US" sz="1100" dirty="0" err="1"/>
              <a:t>Nany</a:t>
            </a:r>
            <a:r>
              <a:rPr lang="en-US" sz="1100" dirty="0"/>
              <a:t> Boyd. </a:t>
            </a:r>
            <a:r>
              <a:rPr lang="en-US" sz="1100" i="1" dirty="0"/>
              <a:t>Helping Bereaved Children, Third Edition: A Handbook for Practitioners (Social Work Practice with Children and Families).  </a:t>
            </a:r>
            <a:r>
              <a:rPr lang="en-US" sz="1100" dirty="0"/>
              <a:t>The Guilford Press. November 2011. Kindle Edition</a:t>
            </a:r>
            <a:r>
              <a:rPr lang="en-US" sz="1100" i="1" dirty="0"/>
              <a:t>.</a:t>
            </a:r>
          </a:p>
          <a:p>
            <a:pPr marL="0" indent="0">
              <a:buNone/>
            </a:pPr>
            <a:endParaRPr lang="en-US" dirty="0" smtClean="0"/>
          </a:p>
          <a:p>
            <a:endParaRPr lang="en-US" dirty="0" smtClean="0"/>
          </a:p>
          <a:p>
            <a:pPr marL="0" indent="0">
              <a:buNone/>
            </a:pPr>
            <a:endParaRPr lang="en-US" dirty="0" smtClean="0"/>
          </a:p>
        </p:txBody>
      </p:sp>
      <p:pic>
        <p:nvPicPr>
          <p:cNvPr id="4" name="Picture 3" descr="People Holding Hands In A Cir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894" y="2791613"/>
            <a:ext cx="2715853" cy="2364069"/>
          </a:xfrm>
          <a:prstGeom prst="rect">
            <a:avLst/>
          </a:prstGeom>
        </p:spPr>
      </p:pic>
    </p:spTree>
    <p:extLst>
      <p:ext uri="{BB962C8B-B14F-4D97-AF65-F5344CB8AC3E}">
        <p14:creationId xmlns:p14="http://schemas.microsoft.com/office/powerpoint/2010/main" val="36387649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Circle: What happens?</a:t>
            </a:r>
            <a:endParaRPr lang="en-US" dirty="0"/>
          </a:p>
        </p:txBody>
      </p:sp>
      <p:sp>
        <p:nvSpPr>
          <p:cNvPr id="3" name="Content Placeholder 2"/>
          <p:cNvSpPr>
            <a:spLocks noGrp="1"/>
          </p:cNvSpPr>
          <p:nvPr>
            <p:ph idx="1"/>
          </p:nvPr>
        </p:nvSpPr>
        <p:spPr/>
        <p:txBody>
          <a:bodyPr/>
          <a:lstStyle/>
          <a:p>
            <a:pPr marL="0" indent="0">
              <a:buNone/>
            </a:pPr>
            <a:r>
              <a:rPr lang="en-US" dirty="0" smtClean="0"/>
              <a:t>During opening circle, children have a chance to introduce themselves and name the person that died. They can light a candle for their person if they choose.</a:t>
            </a:r>
            <a:endParaRPr lang="en-US" dirty="0"/>
          </a:p>
        </p:txBody>
      </p:sp>
      <p:pic>
        <p:nvPicPr>
          <p:cNvPr id="4" name="Picture 3" descr="lit-decorative-candles-clipart-2887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280" y="3063218"/>
            <a:ext cx="3817097" cy="3478567"/>
          </a:xfrm>
          <a:prstGeom prst="rect">
            <a:avLst/>
          </a:prstGeom>
        </p:spPr>
      </p:pic>
    </p:spTree>
    <p:extLst>
      <p:ext uri="{BB962C8B-B14F-4D97-AF65-F5344CB8AC3E}">
        <p14:creationId xmlns:p14="http://schemas.microsoft.com/office/powerpoint/2010/main" val="10082414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Circle: Introducing Theme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3600" dirty="0" smtClean="0"/>
              <a:t>Initially, groups are set-up so children can get to know one another and establish safety.</a:t>
            </a:r>
          </a:p>
          <a:p>
            <a:pPr marL="0" indent="0">
              <a:buNone/>
            </a:pPr>
            <a:endParaRPr lang="en-US" dirty="0"/>
          </a:p>
        </p:txBody>
      </p:sp>
    </p:spTree>
    <p:extLst>
      <p:ext uri="{BB962C8B-B14F-4D97-AF65-F5344CB8AC3E}">
        <p14:creationId xmlns:p14="http://schemas.microsoft.com/office/powerpoint/2010/main" val="4351126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Circle: Introducing Theme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r>
              <a:rPr lang="en-US" sz="3600" dirty="0" smtClean="0"/>
              <a:t>Initially, groups are set-up so children can get to know one another and establish safety.</a:t>
            </a:r>
          </a:p>
          <a:p>
            <a:pPr marL="0" indent="0">
              <a:buNone/>
            </a:pPr>
            <a:r>
              <a:rPr lang="en-US" sz="3600" dirty="0" smtClean="0"/>
              <a:t>Later on, group curriculum is designed based on themes that address Worden’s Four Tasks of Mourning.</a:t>
            </a:r>
          </a:p>
          <a:p>
            <a:pPr marL="0" indent="0">
              <a:buNone/>
            </a:pPr>
            <a:endParaRPr lang="en-US" dirty="0"/>
          </a:p>
        </p:txBody>
      </p:sp>
    </p:spTree>
    <p:extLst>
      <p:ext uri="{BB962C8B-B14F-4D97-AF65-F5344CB8AC3E}">
        <p14:creationId xmlns:p14="http://schemas.microsoft.com/office/powerpoint/2010/main" val="1246408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Worden’s Four tasks of Mourning</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44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Circle: Getting to Know One Another</a:t>
            </a:r>
            <a:endParaRPr lang="en-US" dirty="0"/>
          </a:p>
        </p:txBody>
      </p:sp>
      <p:sp>
        <p:nvSpPr>
          <p:cNvPr id="3" name="Content Placeholder 2"/>
          <p:cNvSpPr>
            <a:spLocks noGrp="1"/>
          </p:cNvSpPr>
          <p:nvPr>
            <p:ph idx="1"/>
          </p:nvPr>
        </p:nvSpPr>
        <p:spPr/>
        <p:txBody>
          <a:bodyPr>
            <a:normAutofit/>
          </a:bodyPr>
          <a:lstStyle/>
          <a:p>
            <a:r>
              <a:rPr lang="en-US" dirty="0" smtClean="0"/>
              <a:t>Group curriculum is based on sharing stories and feelings.</a:t>
            </a:r>
          </a:p>
          <a:p>
            <a:r>
              <a:rPr lang="en-US" dirty="0" smtClean="0"/>
              <a:t>Activities include:</a:t>
            </a:r>
          </a:p>
          <a:p>
            <a:pPr lvl="1"/>
            <a:r>
              <a:rPr lang="en-US" sz="2000" dirty="0" smtClean="0"/>
              <a:t>M &amp; M Game</a:t>
            </a:r>
          </a:p>
          <a:p>
            <a:pPr lvl="1"/>
            <a:r>
              <a:rPr lang="en-US" sz="2000" dirty="0" smtClean="0"/>
              <a:t>Dog Gone Grief</a:t>
            </a:r>
          </a:p>
          <a:p>
            <a:pPr lvl="1"/>
            <a:r>
              <a:rPr lang="en-US" sz="2000" dirty="0" smtClean="0"/>
              <a:t>UnGame</a:t>
            </a:r>
          </a:p>
          <a:p>
            <a:pPr lvl="1"/>
            <a:r>
              <a:rPr lang="en-US" sz="2000" dirty="0" smtClean="0"/>
              <a:t>Interviews</a:t>
            </a:r>
          </a:p>
          <a:p>
            <a:pPr marL="228600" lvl="1" indent="0">
              <a:buNone/>
            </a:pPr>
            <a:endParaRPr lang="en-US" sz="2000" dirty="0"/>
          </a:p>
          <a:p>
            <a:pPr marL="228600" lvl="1" indent="0">
              <a:buNone/>
            </a:pPr>
            <a:r>
              <a:rPr lang="en-US" sz="2000" dirty="0" smtClean="0"/>
              <a:t>This type of group typically occurs  in the beginning of the school year, but can be reintroduced as new members join group.</a:t>
            </a:r>
            <a:endParaRPr lang="en-US" sz="2000" dirty="0"/>
          </a:p>
        </p:txBody>
      </p:sp>
    </p:spTree>
    <p:extLst>
      <p:ext uri="{BB962C8B-B14F-4D97-AF65-F5344CB8AC3E}">
        <p14:creationId xmlns:p14="http://schemas.microsoft.com/office/powerpoint/2010/main" val="19833675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Accept Reality of the Loss</a:t>
            </a:r>
            <a:endParaRPr lang="en-US" dirty="0"/>
          </a:p>
        </p:txBody>
      </p:sp>
      <p:sp>
        <p:nvSpPr>
          <p:cNvPr id="3" name="Content Placeholder 2"/>
          <p:cNvSpPr>
            <a:spLocks noGrp="1"/>
          </p:cNvSpPr>
          <p:nvPr>
            <p:ph idx="1"/>
          </p:nvPr>
        </p:nvSpPr>
        <p:spPr/>
        <p:txBody>
          <a:bodyPr/>
          <a:lstStyle/>
          <a:p>
            <a:r>
              <a:rPr lang="en-US" sz="2800" dirty="0" smtClean="0"/>
              <a:t>Group themes are centered around understanding what death is.</a:t>
            </a:r>
          </a:p>
          <a:p>
            <a:r>
              <a:rPr lang="en-US" sz="2800" dirty="0" smtClean="0"/>
              <a:t>Activities include:</a:t>
            </a:r>
          </a:p>
          <a:p>
            <a:pPr lvl="1"/>
            <a:r>
              <a:rPr lang="en-US" sz="2800" dirty="0" smtClean="0"/>
              <a:t>What does death look like?</a:t>
            </a:r>
          </a:p>
          <a:p>
            <a:pPr lvl="1"/>
            <a:r>
              <a:rPr lang="en-US" sz="2800" dirty="0" smtClean="0"/>
              <a:t>Doctor visit to answer questions about illness and death.</a:t>
            </a:r>
          </a:p>
          <a:p>
            <a:pPr lvl="1"/>
            <a:r>
              <a:rPr lang="en-US" sz="2800" dirty="0" smtClean="0"/>
              <a:t>Reading books that describe the concept of death. </a:t>
            </a:r>
          </a:p>
          <a:p>
            <a:pPr marL="0" indent="0">
              <a:buNone/>
            </a:pPr>
            <a:endParaRPr lang="en-US" dirty="0"/>
          </a:p>
        </p:txBody>
      </p:sp>
    </p:spTree>
    <p:extLst>
      <p:ext uri="{BB962C8B-B14F-4D97-AF65-F5344CB8AC3E}">
        <p14:creationId xmlns:p14="http://schemas.microsoft.com/office/powerpoint/2010/main" val="4291426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Work Through the Pain of Grief</a:t>
            </a:r>
            <a:endParaRPr lang="en-US" dirty="0"/>
          </a:p>
        </p:txBody>
      </p:sp>
      <p:sp>
        <p:nvSpPr>
          <p:cNvPr id="3" name="Content Placeholder 2"/>
          <p:cNvSpPr>
            <a:spLocks noGrp="1"/>
          </p:cNvSpPr>
          <p:nvPr>
            <p:ph idx="1"/>
          </p:nvPr>
        </p:nvSpPr>
        <p:spPr/>
        <p:txBody>
          <a:bodyPr/>
          <a:lstStyle/>
          <a:p>
            <a:r>
              <a:rPr lang="en-US" sz="2800" dirty="0" smtClean="0"/>
              <a:t>Group themes are centered around feelings.</a:t>
            </a:r>
          </a:p>
          <a:p>
            <a:r>
              <a:rPr lang="en-US" sz="2800" dirty="0" smtClean="0"/>
              <a:t>Activities include:</a:t>
            </a:r>
          </a:p>
          <a:p>
            <a:pPr lvl="1"/>
            <a:r>
              <a:rPr lang="en-US" sz="2800" dirty="0" smtClean="0"/>
              <a:t>Fishing for feelings</a:t>
            </a:r>
          </a:p>
          <a:p>
            <a:pPr lvl="1"/>
            <a:r>
              <a:rPr lang="en-US" sz="2800" dirty="0" smtClean="0"/>
              <a:t>Body tracing with feelings</a:t>
            </a:r>
          </a:p>
          <a:p>
            <a:pPr lvl="1"/>
            <a:r>
              <a:rPr lang="en-US" sz="2800" dirty="0" smtClean="0"/>
              <a:t>Feelings Bingo</a:t>
            </a:r>
          </a:p>
          <a:p>
            <a:pPr lvl="1"/>
            <a:r>
              <a:rPr lang="en-US" sz="2800" dirty="0" smtClean="0"/>
              <a:t>Books about feelings and loss</a:t>
            </a:r>
          </a:p>
          <a:p>
            <a:pPr marL="0" indent="0">
              <a:buNone/>
            </a:pPr>
            <a:endParaRPr lang="en-US" dirty="0"/>
          </a:p>
        </p:txBody>
      </p:sp>
    </p:spTree>
    <p:extLst>
      <p:ext uri="{BB962C8B-B14F-4D97-AF65-F5344CB8AC3E}">
        <p14:creationId xmlns:p14="http://schemas.microsoft.com/office/powerpoint/2010/main" val="3080918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Grief 101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“If you are old enough to love, you are old enough to grieve”</a:t>
            </a:r>
          </a:p>
          <a:p>
            <a:pPr marL="0" indent="0">
              <a:buNone/>
            </a:pPr>
            <a:r>
              <a:rPr lang="en-US" sz="3200" dirty="0" smtClean="0"/>
              <a:t>-Alan Wolfelt</a:t>
            </a:r>
            <a:endParaRPr lang="en-US" sz="3200" dirty="0"/>
          </a:p>
        </p:txBody>
      </p:sp>
    </p:spTree>
    <p:extLst>
      <p:ext uri="{BB962C8B-B14F-4D97-AF65-F5344CB8AC3E}">
        <p14:creationId xmlns:p14="http://schemas.microsoft.com/office/powerpoint/2010/main" val="23055988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Adjust to a world in which the deceased is missing  </a:t>
            </a:r>
            <a:endParaRPr lang="en-US" dirty="0"/>
          </a:p>
        </p:txBody>
      </p:sp>
      <p:sp>
        <p:nvSpPr>
          <p:cNvPr id="3" name="Content Placeholder 2"/>
          <p:cNvSpPr>
            <a:spLocks noGrp="1"/>
          </p:cNvSpPr>
          <p:nvPr>
            <p:ph idx="1"/>
          </p:nvPr>
        </p:nvSpPr>
        <p:spPr/>
        <p:txBody>
          <a:bodyPr/>
          <a:lstStyle/>
          <a:p>
            <a:r>
              <a:rPr lang="en-US" sz="2800" dirty="0" smtClean="0"/>
              <a:t>Group Themes are centered around unique experience of grief.</a:t>
            </a:r>
          </a:p>
          <a:p>
            <a:r>
              <a:rPr lang="en-US" sz="2800" dirty="0" smtClean="0"/>
              <a:t>Activities include:</a:t>
            </a:r>
          </a:p>
          <a:p>
            <a:pPr lvl="1"/>
            <a:r>
              <a:rPr lang="en-US" sz="2800" dirty="0" smtClean="0"/>
              <a:t>Inside Outside Masks</a:t>
            </a:r>
          </a:p>
          <a:p>
            <a:pPr lvl="1"/>
            <a:r>
              <a:rPr lang="en-US" sz="2800" dirty="0" smtClean="0"/>
              <a:t>Grief is Like a Snowflake</a:t>
            </a:r>
          </a:p>
          <a:p>
            <a:pPr lvl="1"/>
            <a:r>
              <a:rPr lang="en-US" sz="2800" dirty="0" smtClean="0"/>
              <a:t>Mixed Up Feelings Jar</a:t>
            </a:r>
          </a:p>
          <a:p>
            <a:pPr lvl="1"/>
            <a:r>
              <a:rPr lang="en-US" sz="2800" dirty="0" smtClean="0"/>
              <a:t>Books centered around the feeling of missing the person that </a:t>
            </a:r>
            <a:r>
              <a:rPr lang="en-US" sz="2800" dirty="0" smtClean="0"/>
              <a:t>died.</a:t>
            </a:r>
            <a:endParaRPr lang="en-US" sz="2800" dirty="0" smtClean="0"/>
          </a:p>
          <a:p>
            <a:pPr lvl="1"/>
            <a:endParaRPr lang="en-US" dirty="0" smtClean="0"/>
          </a:p>
          <a:p>
            <a:pPr marL="228600" lvl="1" indent="0">
              <a:buNone/>
            </a:pPr>
            <a:endParaRPr lang="en-US" dirty="0" smtClean="0"/>
          </a:p>
          <a:p>
            <a:pPr marL="0" indent="0">
              <a:buNone/>
            </a:pPr>
            <a:endParaRPr lang="en-US" dirty="0"/>
          </a:p>
        </p:txBody>
      </p:sp>
    </p:spTree>
    <p:extLst>
      <p:ext uri="{BB962C8B-B14F-4D97-AF65-F5344CB8AC3E}">
        <p14:creationId xmlns:p14="http://schemas.microsoft.com/office/powerpoint/2010/main" val="23079556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Task: Finding a Lasting Connection with the Deceased while Embarking on a New Life </a:t>
            </a:r>
            <a:endParaRPr lang="en-US" sz="2400" dirty="0"/>
          </a:p>
        </p:txBody>
      </p:sp>
      <p:sp>
        <p:nvSpPr>
          <p:cNvPr id="3" name="Content Placeholder 2"/>
          <p:cNvSpPr>
            <a:spLocks noGrp="1"/>
          </p:cNvSpPr>
          <p:nvPr>
            <p:ph idx="1"/>
          </p:nvPr>
        </p:nvSpPr>
        <p:spPr/>
        <p:txBody>
          <a:bodyPr>
            <a:normAutofit/>
          </a:bodyPr>
          <a:lstStyle/>
          <a:p>
            <a:r>
              <a:rPr lang="en-US" sz="2400" dirty="0" smtClean="0"/>
              <a:t>Group Themes are centered around commemoration and healing</a:t>
            </a:r>
          </a:p>
          <a:p>
            <a:r>
              <a:rPr lang="en-US" sz="2400" dirty="0" smtClean="0"/>
              <a:t>Activities include:</a:t>
            </a:r>
          </a:p>
          <a:p>
            <a:pPr lvl="1"/>
            <a:r>
              <a:rPr lang="en-US" sz="2400" dirty="0" smtClean="0"/>
              <a:t>Memory Boxes</a:t>
            </a:r>
          </a:p>
          <a:p>
            <a:pPr lvl="1"/>
            <a:r>
              <a:rPr lang="en-US" sz="2400" dirty="0" smtClean="0"/>
              <a:t>Broken Heart Quilt</a:t>
            </a:r>
          </a:p>
          <a:p>
            <a:pPr lvl="1"/>
            <a:r>
              <a:rPr lang="en-US" sz="2400" dirty="0" smtClean="0"/>
              <a:t>New Year’s Wishes Mobile</a:t>
            </a:r>
          </a:p>
          <a:p>
            <a:pPr lvl="1"/>
            <a:r>
              <a:rPr lang="en-US" sz="2400" dirty="0" smtClean="0"/>
              <a:t>Books that address lasting connections with the deceased.</a:t>
            </a:r>
          </a:p>
          <a:p>
            <a:pPr marL="228600" lvl="1" indent="0">
              <a:buNone/>
            </a:pPr>
            <a:endParaRPr lang="en-US" sz="2400" dirty="0" smtClean="0"/>
          </a:p>
          <a:p>
            <a:pPr marL="228600" lvl="1" indent="0">
              <a:buNone/>
            </a:pPr>
            <a:endParaRPr lang="en-US" dirty="0" smtClean="0"/>
          </a:p>
          <a:p>
            <a:pPr marL="228600" lvl="1" indent="0">
              <a:buNone/>
            </a:pPr>
            <a:endParaRPr lang="en-US" dirty="0" smtClean="0"/>
          </a:p>
          <a:p>
            <a:pPr lvl="1"/>
            <a:endParaRPr lang="en-US" dirty="0"/>
          </a:p>
        </p:txBody>
      </p:sp>
    </p:spTree>
    <p:extLst>
      <p:ext uri="{BB962C8B-B14F-4D97-AF65-F5344CB8AC3E}">
        <p14:creationId xmlns:p14="http://schemas.microsoft.com/office/powerpoint/2010/main" val="25557456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Can we go upstairs now???</a:t>
            </a:r>
            <a:br>
              <a:rPr lang="en-US" sz="2800" dirty="0" smtClean="0"/>
            </a:br>
            <a:r>
              <a:rPr lang="en-US" sz="2800" dirty="0"/>
              <a:t>	</a:t>
            </a:r>
            <a:r>
              <a:rPr lang="en-US" sz="2800" dirty="0" smtClean="0"/>
              <a:t> Supported Play Time</a:t>
            </a:r>
            <a:endParaRPr lang="en-US" sz="2800" dirty="0"/>
          </a:p>
        </p:txBody>
      </p:sp>
      <p:sp>
        <p:nvSpPr>
          <p:cNvPr id="3" name="Content Placeholder 2"/>
          <p:cNvSpPr>
            <a:spLocks noGrp="1"/>
          </p:cNvSpPr>
          <p:nvPr>
            <p:ph idx="1"/>
          </p:nvPr>
        </p:nvSpPr>
        <p:spPr>
          <a:xfrm>
            <a:off x="788736" y="2024731"/>
            <a:ext cx="7556313" cy="4144963"/>
          </a:xfrm>
        </p:spPr>
        <p:txBody>
          <a:bodyPr>
            <a:normAutofit fontScale="92500" lnSpcReduction="10000"/>
          </a:bodyPr>
          <a:lstStyle/>
          <a:p>
            <a:pPr marL="0" indent="0">
              <a:buNone/>
            </a:pPr>
            <a:r>
              <a:rPr lang="en-US" dirty="0" smtClean="0"/>
              <a:t>“ </a:t>
            </a:r>
            <a:r>
              <a:rPr lang="en-US" dirty="0"/>
              <a:t>The discovery of self and other is discovered through play (Winnicott), and through this play the child has the freedom to explore his or her struggles and frustrations of the various roles and situations he or she has encountered and might be fearful of and gain some form of mastery or healing</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1100" dirty="0" smtClean="0"/>
              <a:t>Schaefer, Charles and </a:t>
            </a:r>
            <a:r>
              <a:rPr lang="en-US" sz="1100" dirty="0" err="1" smtClean="0"/>
              <a:t>Kaduson</a:t>
            </a:r>
            <a:r>
              <a:rPr lang="en-US" sz="1100" dirty="0" smtClean="0"/>
              <a:t>, Heidi. Contemporary Play Therapy: Theory, Research, and Practice. The Guilford Press, 2006.Print.</a:t>
            </a:r>
            <a:endParaRPr lang="en-US" sz="1100" dirty="0" smtClean="0"/>
          </a:p>
        </p:txBody>
      </p:sp>
      <p:pic>
        <p:nvPicPr>
          <p:cNvPr id="4" name="Picture 3" descr="children-playing-little-boys-play-toy-train-bricks-360568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25" y="3424917"/>
            <a:ext cx="2605181" cy="2042768"/>
          </a:xfrm>
          <a:prstGeom prst="rect">
            <a:avLst/>
          </a:prstGeom>
        </p:spPr>
      </p:pic>
    </p:spTree>
    <p:extLst>
      <p:ext uri="{BB962C8B-B14F-4D97-AF65-F5344CB8AC3E}">
        <p14:creationId xmlns:p14="http://schemas.microsoft.com/office/powerpoint/2010/main" val="15990053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Modalities within Free Play Time</a:t>
            </a:r>
            <a:endParaRPr lang="en-US" dirty="0"/>
          </a:p>
        </p:txBody>
      </p:sp>
      <p:sp>
        <p:nvSpPr>
          <p:cNvPr id="3" name="Content Placeholder 2"/>
          <p:cNvSpPr>
            <a:spLocks noGrp="1"/>
          </p:cNvSpPr>
          <p:nvPr>
            <p:ph idx="1"/>
          </p:nvPr>
        </p:nvSpPr>
        <p:spPr/>
        <p:txBody>
          <a:bodyPr/>
          <a:lstStyle/>
          <a:p>
            <a:pPr marL="0" indent="0">
              <a:buNone/>
            </a:pPr>
            <a:r>
              <a:rPr lang="en-US" sz="1800" dirty="0" smtClean="0"/>
              <a:t>During free play, children are given many different ways to express themselves. The role of the clinician or volunteer is to follow the child’s lead. This allows the child to feel in control and safe to grieve.</a:t>
            </a:r>
          </a:p>
          <a:p>
            <a:pPr marL="0" indent="0">
              <a:buNone/>
            </a:pPr>
            <a:r>
              <a:rPr lang="en-US" sz="1800" dirty="0" smtClean="0"/>
              <a:t>Modalities within free play time include:</a:t>
            </a:r>
          </a:p>
          <a:p>
            <a:pPr marL="0" indent="0">
              <a:buNone/>
            </a:pPr>
            <a:r>
              <a:rPr lang="en-US" sz="1800" dirty="0" smtClean="0"/>
              <a:t>-Stuffy Room</a:t>
            </a:r>
          </a:p>
          <a:p>
            <a:pPr marL="0" indent="0">
              <a:buNone/>
            </a:pPr>
            <a:r>
              <a:rPr lang="en-US" sz="1800" dirty="0"/>
              <a:t>-</a:t>
            </a:r>
            <a:r>
              <a:rPr lang="en-US" sz="1800" dirty="0" smtClean="0"/>
              <a:t>Sand Tray</a:t>
            </a:r>
          </a:p>
          <a:p>
            <a:pPr marL="0" indent="0">
              <a:buNone/>
            </a:pPr>
            <a:r>
              <a:rPr lang="en-US" sz="1800" dirty="0" smtClean="0"/>
              <a:t>-Toy Room</a:t>
            </a:r>
            <a:endParaRPr lang="en-US" sz="1800" dirty="0"/>
          </a:p>
          <a:p>
            <a:pPr marL="0" indent="0">
              <a:buNone/>
            </a:pPr>
            <a:r>
              <a:rPr lang="en-US" sz="1800" dirty="0" smtClean="0"/>
              <a:t>-Art Room</a:t>
            </a:r>
          </a:p>
          <a:p>
            <a:pPr marL="0" indent="0">
              <a:buNone/>
            </a:pPr>
            <a:r>
              <a:rPr lang="en-US" sz="1800" dirty="0" smtClean="0"/>
              <a:t>-</a:t>
            </a:r>
            <a:r>
              <a:rPr lang="en-US" sz="1800" dirty="0" smtClean="0"/>
              <a:t>Dress Up</a:t>
            </a:r>
            <a:endParaRPr lang="en-US" sz="1800" dirty="0" smtClean="0"/>
          </a:p>
          <a:p>
            <a:pPr marL="0" indent="0">
              <a:buNone/>
            </a:pPr>
            <a:endParaRPr lang="en-US" dirty="0" smtClean="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888" y="2991492"/>
            <a:ext cx="2882900" cy="2819400"/>
          </a:xfrm>
          <a:prstGeom prst="rect">
            <a:avLst/>
          </a:prstGeom>
        </p:spPr>
      </p:pic>
    </p:spTree>
    <p:extLst>
      <p:ext uri="{BB962C8B-B14F-4D97-AF65-F5344CB8AC3E}">
        <p14:creationId xmlns:p14="http://schemas.microsoft.com/office/powerpoint/2010/main" val="21326055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Room</a:t>
            </a:r>
            <a:endParaRPr lang="en-US" dirty="0"/>
          </a:p>
        </p:txBody>
      </p:sp>
      <p:sp>
        <p:nvSpPr>
          <p:cNvPr id="3" name="Content Placeholder 2"/>
          <p:cNvSpPr>
            <a:spLocks noGrp="1"/>
          </p:cNvSpPr>
          <p:nvPr>
            <p:ph idx="1"/>
          </p:nvPr>
        </p:nvSpPr>
        <p:spPr/>
        <p:txBody>
          <a:bodyPr/>
          <a:lstStyle/>
          <a:p>
            <a:r>
              <a:rPr lang="en-US" sz="2400" dirty="0" smtClean="0"/>
              <a:t>A project that correlates with the group theme is always available</a:t>
            </a:r>
          </a:p>
          <a:p>
            <a:r>
              <a:rPr lang="en-US" sz="2400" dirty="0" smtClean="0"/>
              <a:t>Children are never asked to only complete the project, but instead are encouraged to do whatever they feel like in the art room. </a:t>
            </a:r>
          </a:p>
          <a:p>
            <a:r>
              <a:rPr lang="en-US" sz="2400" dirty="0" smtClean="0"/>
              <a:t>All art supplies and ideas are readily available for children to access during free play time.</a:t>
            </a:r>
          </a:p>
          <a:p>
            <a:pPr marL="0" indent="0">
              <a:buNone/>
            </a:pPr>
            <a:endParaRPr lang="en-US" dirty="0" smtClean="0"/>
          </a:p>
        </p:txBody>
      </p:sp>
      <p:pic>
        <p:nvPicPr>
          <p:cNvPr id="4" name="Picture 3" descr="art-supplies-10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229" y="150898"/>
            <a:ext cx="3206215" cy="1830302"/>
          </a:xfrm>
          <a:prstGeom prst="rect">
            <a:avLst/>
          </a:prstGeom>
        </p:spPr>
      </p:pic>
    </p:spTree>
    <p:extLst>
      <p:ext uri="{BB962C8B-B14F-4D97-AF65-F5344CB8AC3E}">
        <p14:creationId xmlns:p14="http://schemas.microsoft.com/office/powerpoint/2010/main" val="1455814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Art as a Non-Verbal Modality</a:t>
            </a:r>
            <a:endParaRPr lang="en-US" dirty="0"/>
          </a:p>
        </p:txBody>
      </p:sp>
      <p:sp>
        <p:nvSpPr>
          <p:cNvPr id="3" name="Content Placeholder 2"/>
          <p:cNvSpPr>
            <a:spLocks noGrp="1"/>
          </p:cNvSpPr>
          <p:nvPr>
            <p:ph idx="1"/>
          </p:nvPr>
        </p:nvSpPr>
        <p:spPr/>
        <p:txBody>
          <a:bodyPr/>
          <a:lstStyle/>
          <a:p>
            <a:r>
              <a:rPr lang="en-US" dirty="0" smtClean="0"/>
              <a:t>“Using visual images to enhance processing of emotional experiences can be extremely helpful. First, visual images engage the brain’s left hemisphere, bypassing language centers and facilitating new emotional observations and connections.” </a:t>
            </a:r>
            <a:r>
              <a:rPr lang="en-US" sz="1000" dirty="0" smtClean="0"/>
              <a:t>–</a:t>
            </a:r>
            <a:r>
              <a:rPr lang="en-US" sz="1000" dirty="0"/>
              <a:t>Schaefer, Charles and </a:t>
            </a:r>
            <a:r>
              <a:rPr lang="en-US" sz="1000" dirty="0" err="1"/>
              <a:t>Kaduson</a:t>
            </a:r>
            <a:r>
              <a:rPr lang="en-US" sz="1000" dirty="0"/>
              <a:t>, Heidi</a:t>
            </a:r>
            <a:r>
              <a:rPr lang="en-US" sz="1000" i="1" dirty="0"/>
              <a:t>. Contemporary Play Therapy: Theory, Research, and Practice. </a:t>
            </a:r>
            <a:r>
              <a:rPr lang="en-US" sz="1000" dirty="0"/>
              <a:t>The Guilford Press, 2006.Print.</a:t>
            </a:r>
          </a:p>
          <a:p>
            <a:r>
              <a:rPr lang="en-US" dirty="0" smtClean="0"/>
              <a:t>Art </a:t>
            </a:r>
            <a:r>
              <a:rPr lang="en-US" dirty="0" smtClean="0"/>
              <a:t>is a way to access the </a:t>
            </a:r>
          </a:p>
          <a:p>
            <a:pPr marL="0" indent="0">
              <a:buNone/>
            </a:pPr>
            <a:r>
              <a:rPr lang="en-US" dirty="0" smtClean="0"/>
              <a:t>grief process for kids that</a:t>
            </a:r>
          </a:p>
          <a:p>
            <a:pPr marL="0" indent="0">
              <a:buNone/>
            </a:pPr>
            <a:r>
              <a:rPr lang="en-US" dirty="0" smtClean="0"/>
              <a:t>don’t feel safe </a:t>
            </a:r>
            <a:r>
              <a:rPr lang="en-US" dirty="0" smtClean="0"/>
              <a:t>talking.</a:t>
            </a:r>
            <a:endParaRPr lang="en-US" dirty="0" smtClean="0"/>
          </a:p>
          <a:p>
            <a:pPr marL="0" indent="0">
              <a:buNone/>
            </a:pPr>
            <a:endParaRPr lang="en-US" dirty="0" smtClean="0"/>
          </a:p>
          <a:p>
            <a:pPr marL="0" indent="0">
              <a:buNone/>
            </a:pPr>
            <a:endParaRPr lang="en-US" sz="1100" dirty="0" smtClean="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533" y="3706240"/>
            <a:ext cx="2514678" cy="2326344"/>
          </a:xfrm>
          <a:prstGeom prst="rect">
            <a:avLst/>
          </a:prstGeom>
        </p:spPr>
      </p:pic>
    </p:spTree>
    <p:extLst>
      <p:ext uri="{BB962C8B-B14F-4D97-AF65-F5344CB8AC3E}">
        <p14:creationId xmlns:p14="http://schemas.microsoft.com/office/powerpoint/2010/main" val="15467537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11" y="484094"/>
            <a:ext cx="7556313" cy="1116106"/>
          </a:xfrm>
        </p:spPr>
        <p:txBody>
          <a:bodyPr/>
          <a:lstStyle/>
          <a:p>
            <a:r>
              <a:rPr lang="en-US" sz="2800" dirty="0" smtClean="0"/>
              <a:t>Sand Tray: </a:t>
            </a:r>
            <a:br>
              <a:rPr lang="en-US" sz="2800" dirty="0" smtClean="0"/>
            </a:br>
            <a:r>
              <a:rPr lang="en-US" sz="2800" dirty="0" smtClean="0"/>
              <a:t>Symbolic Play Modality</a:t>
            </a:r>
            <a:endParaRPr lang="en-US" sz="2800" dirty="0"/>
          </a:p>
        </p:txBody>
      </p:sp>
      <p:sp>
        <p:nvSpPr>
          <p:cNvPr id="3" name="Content Placeholder 2"/>
          <p:cNvSpPr>
            <a:spLocks noGrp="1"/>
          </p:cNvSpPr>
          <p:nvPr>
            <p:ph idx="1"/>
          </p:nvPr>
        </p:nvSpPr>
        <p:spPr/>
        <p:txBody>
          <a:bodyPr>
            <a:normAutofit/>
          </a:bodyPr>
          <a:lstStyle/>
          <a:p>
            <a:r>
              <a:rPr lang="en-US" sz="1600" dirty="0"/>
              <a:t> </a:t>
            </a:r>
            <a:r>
              <a:rPr lang="en-US" sz="1600" dirty="0" smtClean="0"/>
              <a:t>Sand tray </a:t>
            </a:r>
            <a:r>
              <a:rPr lang="en-US" sz="1600" dirty="0"/>
              <a:t>therapy gives expression to nonverbalized emotional issues.  If play is the language, then the miniatures (in the sand tray) are the words. </a:t>
            </a:r>
            <a:r>
              <a:rPr lang="en-US" sz="1600" dirty="0" smtClean="0"/>
              <a:t>*</a:t>
            </a:r>
            <a:endParaRPr lang="en-US" sz="1600" dirty="0"/>
          </a:p>
          <a:p>
            <a:r>
              <a:rPr lang="en-US" sz="1600" dirty="0" smtClean="0"/>
              <a:t>Sand tray </a:t>
            </a:r>
            <a:r>
              <a:rPr lang="en-US" sz="1600" dirty="0"/>
              <a:t>therapy serves to create a necessary therapeutic distance</a:t>
            </a:r>
            <a:r>
              <a:rPr lang="en-US" sz="1600" dirty="0" smtClean="0"/>
              <a:t>.*</a:t>
            </a:r>
            <a:endParaRPr lang="en-US" sz="1600" dirty="0"/>
          </a:p>
          <a:p>
            <a:r>
              <a:rPr lang="en-US" sz="1600" dirty="0" smtClean="0"/>
              <a:t>Sand tray therapy provides </a:t>
            </a:r>
            <a:r>
              <a:rPr lang="en-US" sz="1600" dirty="0"/>
              <a:t>natural boundaries and limits</a:t>
            </a:r>
            <a:r>
              <a:rPr lang="en-US" sz="1600" dirty="0" smtClean="0"/>
              <a:t>.*</a:t>
            </a:r>
            <a:endParaRPr lang="en-US" sz="1600" dirty="0"/>
          </a:p>
          <a:p>
            <a:r>
              <a:rPr lang="en-US" sz="1600" dirty="0"/>
              <a:t>It is effective in overcoming resistant clients: kids are never self-referred to The Healing center, </a:t>
            </a:r>
            <a:r>
              <a:rPr lang="en-US" sz="1600" dirty="0" smtClean="0"/>
              <a:t>sand tray </a:t>
            </a:r>
            <a:r>
              <a:rPr lang="en-US" sz="1600" dirty="0"/>
              <a:t>can draw in quiet and resistant kids</a:t>
            </a:r>
          </a:p>
          <a:p>
            <a:r>
              <a:rPr lang="en-US" sz="1600" dirty="0" smtClean="0"/>
              <a:t>The sand tray </a:t>
            </a:r>
            <a:r>
              <a:rPr lang="en-US" sz="1600" dirty="0"/>
              <a:t>is a good place to experience control over your environment</a:t>
            </a:r>
            <a:r>
              <a:rPr lang="en-US" sz="1600" dirty="0" smtClean="0"/>
              <a:t>.*</a:t>
            </a:r>
            <a:endParaRPr lang="en-US" sz="1600" dirty="0"/>
          </a:p>
          <a:p>
            <a:pPr marL="0" indent="0">
              <a:buNone/>
            </a:pPr>
            <a:endParaRPr lang="en-US" dirty="0" smtClean="0"/>
          </a:p>
          <a:p>
            <a:pPr marL="0" indent="0">
              <a:buNone/>
            </a:pPr>
            <a:r>
              <a:rPr lang="en-US" sz="1000" dirty="0" smtClean="0"/>
              <a:t>*</a:t>
            </a:r>
            <a:r>
              <a:rPr lang="en-US" sz="1000" dirty="0" err="1" smtClean="0"/>
              <a:t>Homeyer</a:t>
            </a:r>
            <a:r>
              <a:rPr lang="en-US" sz="1000" dirty="0" smtClean="0"/>
              <a:t>, Linda and Sweeney, Daniel</a:t>
            </a:r>
            <a:r>
              <a:rPr lang="en-US" sz="1000" i="1" dirty="0" smtClean="0"/>
              <a:t>. </a:t>
            </a:r>
            <a:r>
              <a:rPr lang="en-US" sz="1000" i="1" dirty="0" smtClean="0"/>
              <a:t>Sandtray Therapy: A Practical Manual. Second </a:t>
            </a:r>
            <a:r>
              <a:rPr lang="en-US" sz="1000" i="1" dirty="0" smtClean="0"/>
              <a:t>Edition</a:t>
            </a:r>
            <a:r>
              <a:rPr lang="en-US" sz="1000" dirty="0" smtClean="0"/>
              <a:t>. </a:t>
            </a:r>
            <a:r>
              <a:rPr lang="en-US" sz="1000" dirty="0" smtClean="0"/>
              <a:t>Taylor </a:t>
            </a:r>
            <a:r>
              <a:rPr lang="en-US" sz="1000" dirty="0" smtClean="0"/>
              <a:t>&amp; Francis Group, </a:t>
            </a:r>
            <a:r>
              <a:rPr lang="en-US" sz="1000" dirty="0" smtClean="0"/>
              <a:t>2011. Print.</a:t>
            </a:r>
            <a:endParaRPr lang="en-US" sz="1000" dirty="0"/>
          </a:p>
        </p:txBody>
      </p:sp>
      <p:pic>
        <p:nvPicPr>
          <p:cNvPr id="4" name="Pictur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210" y="213772"/>
            <a:ext cx="2665559" cy="1767428"/>
          </a:xfrm>
          <a:prstGeom prst="rect">
            <a:avLst/>
          </a:prstGeom>
        </p:spPr>
      </p:pic>
    </p:spTree>
    <p:extLst>
      <p:ext uri="{BB962C8B-B14F-4D97-AF65-F5344CB8AC3E}">
        <p14:creationId xmlns:p14="http://schemas.microsoft.com/office/powerpoint/2010/main" val="444905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Play Modalities, Cont.</a:t>
            </a:r>
            <a:endParaRPr lang="en-US" dirty="0"/>
          </a:p>
        </p:txBody>
      </p:sp>
      <p:sp>
        <p:nvSpPr>
          <p:cNvPr id="3" name="Content Placeholder 2"/>
          <p:cNvSpPr>
            <a:spLocks noGrp="1"/>
          </p:cNvSpPr>
          <p:nvPr>
            <p:ph idx="1"/>
          </p:nvPr>
        </p:nvSpPr>
        <p:spPr/>
        <p:txBody>
          <a:bodyPr/>
          <a:lstStyle/>
          <a:p>
            <a:r>
              <a:rPr lang="en-US" sz="3600" dirty="0" smtClean="0"/>
              <a:t>Toy Room</a:t>
            </a:r>
          </a:p>
          <a:p>
            <a:r>
              <a:rPr lang="en-US" sz="3600" dirty="0" smtClean="0"/>
              <a:t>Stuffy Room</a:t>
            </a:r>
          </a:p>
          <a:p>
            <a:r>
              <a:rPr lang="en-US" sz="3600" dirty="0" smtClean="0"/>
              <a:t>Dress-Up</a:t>
            </a:r>
          </a:p>
          <a:p>
            <a:pPr marL="0" indent="0">
              <a:buNone/>
            </a:pPr>
            <a:endParaRPr lang="en-US" dirty="0"/>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415" y="1882528"/>
            <a:ext cx="2387600" cy="3302000"/>
          </a:xfrm>
          <a:prstGeom prst="rect">
            <a:avLst/>
          </a:prstGeom>
        </p:spPr>
      </p:pic>
    </p:spTree>
    <p:extLst>
      <p:ext uri="{BB962C8B-B14F-4D97-AF65-F5344CB8AC3E}">
        <p14:creationId xmlns:p14="http://schemas.microsoft.com/office/powerpoint/2010/main" val="15467255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Circle</a:t>
            </a:r>
            <a:endParaRPr lang="en-US" dirty="0"/>
          </a:p>
        </p:txBody>
      </p:sp>
      <p:sp>
        <p:nvSpPr>
          <p:cNvPr id="3" name="Content Placeholder 2"/>
          <p:cNvSpPr>
            <a:spLocks noGrp="1"/>
          </p:cNvSpPr>
          <p:nvPr>
            <p:ph idx="1"/>
          </p:nvPr>
        </p:nvSpPr>
        <p:spPr/>
        <p:txBody>
          <a:bodyPr/>
          <a:lstStyle/>
          <a:p>
            <a:r>
              <a:rPr lang="en-US" dirty="0" smtClean="0"/>
              <a:t>3 minute safety stop</a:t>
            </a:r>
          </a:p>
          <a:p>
            <a:r>
              <a:rPr lang="en-US" dirty="0" smtClean="0"/>
              <a:t>What did you enjoy today?</a:t>
            </a:r>
          </a:p>
          <a:p>
            <a:r>
              <a:rPr lang="en-US" dirty="0" smtClean="0"/>
              <a:t>Would you like to share your art?</a:t>
            </a:r>
          </a:p>
          <a:p>
            <a:r>
              <a:rPr lang="en-US" dirty="0" smtClean="0"/>
              <a:t>Laughter, stretching, the big squeeze</a:t>
            </a:r>
          </a:p>
          <a:p>
            <a:pPr marL="0" indent="0">
              <a:buNone/>
            </a:pPr>
            <a:endParaRPr lang="en-US" dirty="0"/>
          </a:p>
          <a:p>
            <a:pPr marL="0" indent="0">
              <a:buNone/>
            </a:pPr>
            <a:endParaRPr lang="en-US" dirty="0" smtClean="0"/>
          </a:p>
          <a:p>
            <a:pPr marL="0" indent="0">
              <a:buNone/>
            </a:pPr>
            <a:endParaRPr lang="en-US" dirty="0" smtClean="0"/>
          </a:p>
          <a:p>
            <a:endParaRPr lang="en-US" dirty="0"/>
          </a:p>
        </p:txBody>
      </p:sp>
      <p:pic>
        <p:nvPicPr>
          <p:cNvPr id="4" name="Picture 3" descr="Unknow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664" y="3566337"/>
            <a:ext cx="2600676" cy="2273300"/>
          </a:xfrm>
          <a:prstGeom prst="rect">
            <a:avLst/>
          </a:prstGeom>
        </p:spPr>
      </p:pic>
    </p:spTree>
    <p:extLst>
      <p:ext uri="{BB962C8B-B14F-4D97-AF65-F5344CB8AC3E}">
        <p14:creationId xmlns:p14="http://schemas.microsoft.com/office/powerpoint/2010/main" val="4855882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Traumatic Loss</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Children who have experienced a traumatic loss are in same </a:t>
            </a:r>
            <a:r>
              <a:rPr lang="en-US" dirty="0" smtClean="0"/>
              <a:t>bereavement </a:t>
            </a:r>
            <a:r>
              <a:rPr lang="en-US" dirty="0" smtClean="0"/>
              <a:t>group </a:t>
            </a:r>
            <a:r>
              <a:rPr lang="en-US" dirty="0" smtClean="0"/>
              <a:t>with others</a:t>
            </a:r>
          </a:p>
          <a:p>
            <a:endParaRPr lang="en-US"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1000" dirty="0"/>
              <a:t>(</a:t>
            </a:r>
            <a:r>
              <a:rPr lang="en-US" sz="1000" dirty="0" err="1"/>
              <a:t>Doka</a:t>
            </a:r>
            <a:r>
              <a:rPr lang="en-US" sz="1000" dirty="0"/>
              <a:t>, Kenneth </a:t>
            </a:r>
            <a:r>
              <a:rPr lang="en-US" sz="1000" dirty="0" err="1"/>
              <a:t>J.and</a:t>
            </a:r>
            <a:r>
              <a:rPr lang="en-US" sz="1000" dirty="0"/>
              <a:t> Webb, </a:t>
            </a:r>
            <a:r>
              <a:rPr lang="en-US" sz="1000" dirty="0" err="1"/>
              <a:t>Nany</a:t>
            </a:r>
            <a:r>
              <a:rPr lang="en-US" sz="1000" dirty="0"/>
              <a:t> Boyd. </a:t>
            </a:r>
            <a:r>
              <a:rPr lang="en-US" sz="1000" i="1" dirty="0"/>
              <a:t>Helping Bereaved Children, Third Edition: A Handbook for Practitioners (Social Work Practice with Children and Families).  </a:t>
            </a:r>
            <a:r>
              <a:rPr lang="en-US" sz="1000" dirty="0"/>
              <a:t>The Guilford Press. November 2011. Kindle Edition</a:t>
            </a:r>
            <a:r>
              <a:rPr lang="en-US" sz="1000" i="1" dirty="0"/>
              <a:t>.</a:t>
            </a:r>
          </a:p>
          <a:p>
            <a:pPr marL="0" indent="0">
              <a:buNone/>
            </a:pPr>
            <a:endParaRPr lang="en-US" dirty="0"/>
          </a:p>
        </p:txBody>
      </p:sp>
    </p:spTree>
    <p:extLst>
      <p:ext uri="{BB962C8B-B14F-4D97-AF65-F5344CB8AC3E}">
        <p14:creationId xmlns:p14="http://schemas.microsoft.com/office/powerpoint/2010/main" val="19349915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Grief and Development: Overview</a:t>
            </a:r>
            <a:endParaRPr lang="en-US" dirty="0"/>
          </a:p>
        </p:txBody>
      </p:sp>
      <p:sp>
        <p:nvSpPr>
          <p:cNvPr id="3" name="Content Placeholder 2"/>
          <p:cNvSpPr>
            <a:spLocks noGrp="1"/>
          </p:cNvSpPr>
          <p:nvPr>
            <p:ph idx="1"/>
          </p:nvPr>
        </p:nvSpPr>
        <p:spPr/>
        <p:txBody>
          <a:bodyPr>
            <a:normAutofit/>
          </a:bodyPr>
          <a:lstStyle/>
          <a:p>
            <a:r>
              <a:rPr lang="en-US" dirty="0" smtClean="0"/>
              <a:t>Grief is about the absence rather than the concept that person is dead</a:t>
            </a:r>
          </a:p>
          <a:p>
            <a:r>
              <a:rPr lang="en-US" dirty="0" smtClean="0"/>
              <a:t>Perception of the world, including death, is based in the five senses. The word death may not mean anything, although not seeing, hearing, smelling, touching, and feeling the person’s presence does mean something.</a:t>
            </a:r>
          </a:p>
          <a:p>
            <a:r>
              <a:rPr lang="en-US" dirty="0" smtClean="0"/>
              <a:t>Thinking is concrete and based in the present moment. Abstract thinking develops over time.</a:t>
            </a:r>
            <a:endParaRPr lang="en-US" dirty="0"/>
          </a:p>
        </p:txBody>
      </p:sp>
    </p:spTree>
    <p:extLst>
      <p:ext uri="{BB962C8B-B14F-4D97-AF65-F5344CB8AC3E}">
        <p14:creationId xmlns:p14="http://schemas.microsoft.com/office/powerpoint/2010/main" val="158329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Traumatic Loss</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Children who have experienced a traumatic loss are in same </a:t>
            </a:r>
            <a:r>
              <a:rPr lang="en-US" dirty="0" smtClean="0"/>
              <a:t>bereavement </a:t>
            </a:r>
            <a:r>
              <a:rPr lang="en-US" dirty="0" smtClean="0"/>
              <a:t>group </a:t>
            </a:r>
            <a:r>
              <a:rPr lang="en-US" dirty="0" smtClean="0"/>
              <a:t>with others</a:t>
            </a:r>
          </a:p>
          <a:p>
            <a:r>
              <a:rPr lang="en-US" dirty="0" smtClean="0"/>
              <a:t>Children with this type of loss have been observed to engage in more symbolic play and less circle time contributions</a:t>
            </a:r>
            <a:endParaRPr lang="en-US" dirty="0"/>
          </a:p>
          <a:p>
            <a:endParaRPr lang="en-US" sz="1200" dirty="0" smtClean="0"/>
          </a:p>
          <a:p>
            <a:endParaRPr lang="en-US" sz="1200" dirty="0"/>
          </a:p>
          <a:p>
            <a:endParaRPr lang="en-US" sz="1200" dirty="0" smtClean="0"/>
          </a:p>
          <a:p>
            <a:endParaRPr lang="en-US" sz="1200" dirty="0"/>
          </a:p>
          <a:p>
            <a:pPr marL="0" indent="0">
              <a:buNone/>
            </a:pPr>
            <a:r>
              <a:rPr lang="en-US" sz="1100" dirty="0"/>
              <a:t>(</a:t>
            </a:r>
            <a:r>
              <a:rPr lang="en-US" sz="1100" dirty="0" err="1"/>
              <a:t>Doka</a:t>
            </a:r>
            <a:r>
              <a:rPr lang="en-US" sz="1100" dirty="0"/>
              <a:t>, Kenneth </a:t>
            </a:r>
            <a:r>
              <a:rPr lang="en-US" sz="1100" dirty="0" err="1"/>
              <a:t>J.and</a:t>
            </a:r>
            <a:r>
              <a:rPr lang="en-US" sz="1100" dirty="0"/>
              <a:t> Webb, </a:t>
            </a:r>
            <a:r>
              <a:rPr lang="en-US" sz="1100" dirty="0" err="1"/>
              <a:t>Nany</a:t>
            </a:r>
            <a:r>
              <a:rPr lang="en-US" sz="1100" dirty="0"/>
              <a:t> Boyd. </a:t>
            </a:r>
            <a:r>
              <a:rPr lang="en-US" sz="1100" i="1" dirty="0"/>
              <a:t>Helping Bereaved Children, Third Edition: A Handbook for Practitioners (Social Work Practice with Children and Families).  </a:t>
            </a:r>
            <a:r>
              <a:rPr lang="en-US" sz="1100" dirty="0"/>
              <a:t>The Guilford Press. November 2011. Kindle Edition</a:t>
            </a:r>
            <a:r>
              <a:rPr lang="en-US" sz="1100" i="1" dirty="0"/>
              <a:t>.</a:t>
            </a:r>
          </a:p>
          <a:p>
            <a:pPr marL="0" indent="0">
              <a:buNone/>
            </a:pPr>
            <a:endParaRPr lang="en-US" dirty="0"/>
          </a:p>
        </p:txBody>
      </p:sp>
    </p:spTree>
    <p:extLst>
      <p:ext uri="{BB962C8B-B14F-4D97-AF65-F5344CB8AC3E}">
        <p14:creationId xmlns:p14="http://schemas.microsoft.com/office/powerpoint/2010/main" val="26065902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Traumatic Loss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n-US" dirty="0" smtClean="0"/>
              <a:t>Children who have experienced a traumatic loss are in same </a:t>
            </a:r>
            <a:r>
              <a:rPr lang="en-US" dirty="0" smtClean="0"/>
              <a:t>bereavement </a:t>
            </a:r>
            <a:r>
              <a:rPr lang="en-US" dirty="0" smtClean="0"/>
              <a:t>group </a:t>
            </a:r>
            <a:r>
              <a:rPr lang="en-US" dirty="0" smtClean="0"/>
              <a:t>with others</a:t>
            </a:r>
          </a:p>
          <a:p>
            <a:r>
              <a:rPr lang="en-US" dirty="0" smtClean="0"/>
              <a:t>Children with this type of loss have been observed to engage in more symbolic play and less circle time contributions</a:t>
            </a:r>
            <a:endParaRPr lang="en-US" dirty="0"/>
          </a:p>
          <a:p>
            <a:r>
              <a:rPr lang="en-US" dirty="0" smtClean="0"/>
              <a:t>“Symbolic </a:t>
            </a:r>
            <a:r>
              <a:rPr lang="en-US" dirty="0"/>
              <a:t>play allows us to view what the child is thinking and understand what he or she knows about the events surrounding the death, giving us the opportunity to clarify confusion and intervene </a:t>
            </a:r>
            <a:r>
              <a:rPr lang="en-US" dirty="0" smtClean="0"/>
              <a:t>appropriately. </a:t>
            </a:r>
            <a:r>
              <a:rPr lang="en-US" dirty="0"/>
              <a:t>When a child witnesses a violent death, that child during play may repeatedly and unconsciously reenact a part of the experience in an effort to self-soothe, lessen the feelings of helplessness, and ease the extreme emotional </a:t>
            </a:r>
            <a:r>
              <a:rPr lang="en-US" dirty="0" smtClean="0"/>
              <a:t>trauma</a:t>
            </a:r>
            <a:r>
              <a:rPr lang="en-US" dirty="0" smtClean="0"/>
              <a:t>.”</a:t>
            </a:r>
            <a:r>
              <a:rPr lang="en-US" dirty="0"/>
              <a:t/>
            </a:r>
            <a:br>
              <a:rPr lang="en-US" dirty="0"/>
            </a:br>
            <a:r>
              <a:rPr lang="en-US" sz="1200" dirty="0" smtClean="0"/>
              <a:t>(</a:t>
            </a:r>
            <a:r>
              <a:rPr lang="en-US" sz="1200" dirty="0" err="1"/>
              <a:t>Doka</a:t>
            </a:r>
            <a:r>
              <a:rPr lang="en-US" sz="1200" dirty="0"/>
              <a:t>, Kenneth </a:t>
            </a:r>
            <a:r>
              <a:rPr lang="en-US" sz="1200" dirty="0" err="1"/>
              <a:t>J.and</a:t>
            </a:r>
            <a:r>
              <a:rPr lang="en-US" sz="1200" dirty="0"/>
              <a:t> Webb, </a:t>
            </a:r>
            <a:r>
              <a:rPr lang="en-US" sz="1200" dirty="0" err="1"/>
              <a:t>Nany</a:t>
            </a:r>
            <a:r>
              <a:rPr lang="en-US" sz="1200" dirty="0"/>
              <a:t> Boyd. </a:t>
            </a:r>
            <a:r>
              <a:rPr lang="en-US" sz="1200" i="1" dirty="0"/>
              <a:t>Helping Bereaved Children, Third Edition: A Handbook for Practitioners (Social Work Practice with Children and Families).  </a:t>
            </a:r>
            <a:r>
              <a:rPr lang="en-US" sz="1200" dirty="0"/>
              <a:t>The Guilford Press. November 2011. Kindle Edition</a:t>
            </a:r>
            <a:r>
              <a:rPr lang="en-US" sz="1200" i="1" dirty="0"/>
              <a:t>.</a:t>
            </a:r>
          </a:p>
          <a:p>
            <a:endParaRPr lang="en-US" dirty="0"/>
          </a:p>
        </p:txBody>
      </p:sp>
    </p:spTree>
    <p:extLst>
      <p:ext uri="{BB962C8B-B14F-4D97-AF65-F5344CB8AC3E}">
        <p14:creationId xmlns:p14="http://schemas.microsoft.com/office/powerpoint/2010/main" val="25398750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Teens</a:t>
            </a:r>
            <a:endParaRPr lang="en-US" dirty="0"/>
          </a:p>
        </p:txBody>
      </p:sp>
      <p:sp>
        <p:nvSpPr>
          <p:cNvPr id="3" name="Content Placeholder 2"/>
          <p:cNvSpPr>
            <a:spLocks noGrp="1"/>
          </p:cNvSpPr>
          <p:nvPr>
            <p:ph idx="1"/>
          </p:nvPr>
        </p:nvSpPr>
        <p:spPr/>
        <p:txBody>
          <a:bodyPr>
            <a:noAutofit/>
          </a:bodyPr>
          <a:lstStyle/>
          <a:p>
            <a:pPr marL="0" indent="0">
              <a:buNone/>
            </a:pPr>
            <a:r>
              <a:rPr lang="en-US" sz="1600" dirty="0" smtClean="0"/>
              <a:t>Excerpt from “The Fault in Our Stars”…</a:t>
            </a:r>
            <a:endParaRPr lang="en-US" sz="1600" dirty="0"/>
          </a:p>
          <a:p>
            <a:r>
              <a:rPr lang="en-US" sz="1600" b="1" dirty="0"/>
              <a:t>Dr. Maria: </a:t>
            </a:r>
            <a:r>
              <a:rPr lang="en-US" sz="1600" dirty="0"/>
              <a:t>Have you been going to that support group I suggested?</a:t>
            </a:r>
          </a:p>
          <a:p>
            <a:r>
              <a:rPr lang="en-US" sz="1600" b="1" dirty="0"/>
              <a:t>Hazel: </a:t>
            </a:r>
            <a:r>
              <a:rPr lang="en-US" sz="1600" dirty="0"/>
              <a:t>Yeah, it's not my thing.</a:t>
            </a:r>
          </a:p>
          <a:p>
            <a:r>
              <a:rPr lang="en-US" sz="1600" b="1" dirty="0"/>
              <a:t>Dr. Maria: </a:t>
            </a:r>
            <a:r>
              <a:rPr lang="en-US" sz="1600" dirty="0"/>
              <a:t>Support group's gonna be a great way for you to connect with people who are...</a:t>
            </a:r>
          </a:p>
          <a:p>
            <a:r>
              <a:rPr lang="en-US" sz="1600" b="1" dirty="0"/>
              <a:t>Hazel: </a:t>
            </a:r>
            <a:r>
              <a:rPr lang="en-US" sz="1600" dirty="0"/>
              <a:t>Who are...what?</a:t>
            </a:r>
          </a:p>
          <a:p>
            <a:r>
              <a:rPr lang="en-US" sz="1600" b="1" dirty="0"/>
              <a:t>Dr. Maria: </a:t>
            </a:r>
            <a:r>
              <a:rPr lang="en-US" sz="1600" dirty="0"/>
              <a:t>On the same journey.</a:t>
            </a:r>
          </a:p>
          <a:p>
            <a:r>
              <a:rPr lang="en-US" sz="1600" b="1" dirty="0"/>
              <a:t>Hazel: </a:t>
            </a:r>
            <a:r>
              <a:rPr lang="en-US" sz="1600" dirty="0"/>
              <a:t>"Journey?" Really?</a:t>
            </a:r>
          </a:p>
          <a:p>
            <a:r>
              <a:rPr lang="en-US" sz="1600" b="1" dirty="0"/>
              <a:t>Dr. Maria: </a:t>
            </a:r>
            <a:r>
              <a:rPr lang="en-US" sz="1600" dirty="0"/>
              <a:t>Give it a chance. Who knows? You might even find it enlightening.</a:t>
            </a:r>
          </a:p>
        </p:txBody>
      </p:sp>
      <p:pic>
        <p:nvPicPr>
          <p:cNvPr id="4" name="Picture 3" descr="Unknown-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969" y="3835323"/>
            <a:ext cx="1584248" cy="1911375"/>
          </a:xfrm>
          <a:prstGeom prst="rect">
            <a:avLst/>
          </a:prstGeom>
        </p:spPr>
      </p:pic>
    </p:spTree>
    <p:extLst>
      <p:ext uri="{BB962C8B-B14F-4D97-AF65-F5344CB8AC3E}">
        <p14:creationId xmlns:p14="http://schemas.microsoft.com/office/powerpoint/2010/main" val="36362278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Teens</a:t>
            </a:r>
            <a:endParaRPr lang="en-US" dirty="0"/>
          </a:p>
        </p:txBody>
      </p:sp>
      <p:sp>
        <p:nvSpPr>
          <p:cNvPr id="3" name="Content Placeholder 2"/>
          <p:cNvSpPr>
            <a:spLocks noGrp="1"/>
          </p:cNvSpPr>
          <p:nvPr>
            <p:ph idx="1"/>
          </p:nvPr>
        </p:nvSpPr>
        <p:spPr/>
        <p:txBody>
          <a:bodyPr/>
          <a:lstStyle/>
          <a:p>
            <a:pPr marL="0" indent="0">
              <a:buNone/>
            </a:pPr>
            <a:r>
              <a:rPr lang="en-US" sz="3200" dirty="0" smtClean="0"/>
              <a:t>Teen Curriculum is tweaked to respect the developmental stage of children 12+.</a:t>
            </a:r>
          </a:p>
          <a:p>
            <a:pPr marL="0" indent="0">
              <a:buNone/>
            </a:pPr>
            <a:endParaRPr lang="en-US" dirty="0" smtClean="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784" y="3073290"/>
            <a:ext cx="2794000" cy="2806700"/>
          </a:xfrm>
          <a:prstGeom prst="rect">
            <a:avLst/>
          </a:prstGeom>
        </p:spPr>
      </p:pic>
    </p:spTree>
    <p:extLst>
      <p:ext uri="{BB962C8B-B14F-4D97-AF65-F5344CB8AC3E}">
        <p14:creationId xmlns:p14="http://schemas.microsoft.com/office/powerpoint/2010/main" val="25010297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12+</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07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Teens</a:t>
            </a:r>
            <a:endParaRPr lang="en-US" dirty="0"/>
          </a:p>
        </p:txBody>
      </p:sp>
      <p:sp>
        <p:nvSpPr>
          <p:cNvPr id="3" name="Content Placeholder 2"/>
          <p:cNvSpPr>
            <a:spLocks noGrp="1"/>
          </p:cNvSpPr>
          <p:nvPr>
            <p:ph idx="1"/>
          </p:nvPr>
        </p:nvSpPr>
        <p:spPr/>
        <p:txBody>
          <a:bodyPr/>
          <a:lstStyle/>
          <a:p>
            <a:r>
              <a:rPr lang="en-US" sz="3600" dirty="0" smtClean="0"/>
              <a:t>Teens are given more autonomy to create buy-in to group</a:t>
            </a:r>
          </a:p>
          <a:p>
            <a:r>
              <a:rPr lang="en-US" sz="3600" dirty="0" smtClean="0"/>
              <a:t>Curriculum is discussed and approved by teens</a:t>
            </a:r>
          </a:p>
          <a:p>
            <a:r>
              <a:rPr lang="en-US" sz="3600" dirty="0" smtClean="0"/>
              <a:t>Activities include journaling, book club, games</a:t>
            </a:r>
          </a:p>
          <a:p>
            <a:pPr marL="0" indent="0">
              <a:buNone/>
            </a:pPr>
            <a:endParaRPr lang="en-US" dirty="0"/>
          </a:p>
        </p:txBody>
      </p:sp>
    </p:spTree>
    <p:extLst>
      <p:ext uri="{BB962C8B-B14F-4D97-AF65-F5344CB8AC3E}">
        <p14:creationId xmlns:p14="http://schemas.microsoft.com/office/powerpoint/2010/main" val="41470454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 </a:t>
            </a:r>
            <a:endParaRPr lang="en-US" dirty="0"/>
          </a:p>
        </p:txBody>
      </p:sp>
      <p:sp>
        <p:nvSpPr>
          <p:cNvPr id="3" name="Content Placeholder 2"/>
          <p:cNvSpPr>
            <a:spLocks noGrp="1"/>
          </p:cNvSpPr>
          <p:nvPr>
            <p:ph idx="1"/>
          </p:nvPr>
        </p:nvSpPr>
        <p:spPr/>
        <p:txBody>
          <a:bodyPr/>
          <a:lstStyle/>
          <a:p>
            <a:pPr marL="0" indent="0">
              <a:buNone/>
            </a:pPr>
            <a:r>
              <a:rPr lang="en-US" dirty="0" smtClean="0"/>
              <a:t>Please divide into 3 groups</a:t>
            </a:r>
          </a:p>
          <a:p>
            <a:pPr marL="0" indent="0">
              <a:buNone/>
            </a:pPr>
            <a:r>
              <a:rPr lang="en-US" dirty="0" smtClean="0"/>
              <a:t>Spend 5-10 minutes at each station</a:t>
            </a:r>
          </a:p>
          <a:p>
            <a:pPr marL="0" indent="0">
              <a:buNone/>
            </a:pPr>
            <a:r>
              <a:rPr lang="en-US" dirty="0" smtClean="0"/>
              <a:t>When finished, consider the following discussion questions:</a:t>
            </a:r>
            <a:endParaRPr lang="en-US" dirty="0"/>
          </a:p>
          <a:p>
            <a:r>
              <a:rPr lang="en-US" dirty="0"/>
              <a:t>How did each  modality feel? </a:t>
            </a:r>
          </a:p>
          <a:p>
            <a:r>
              <a:rPr lang="en-US" dirty="0"/>
              <a:t>Which did you prefer?</a:t>
            </a:r>
          </a:p>
          <a:p>
            <a:r>
              <a:rPr lang="en-US" dirty="0"/>
              <a:t>Which do you think would work best with each age group?</a:t>
            </a:r>
          </a:p>
          <a:p>
            <a:pPr marL="0" indent="0">
              <a:buNone/>
            </a:pPr>
            <a:endParaRPr lang="en-US" dirty="0"/>
          </a:p>
        </p:txBody>
      </p:sp>
      <p:pic>
        <p:nvPicPr>
          <p:cNvPr id="5" name="Picture 4"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854" y="203200"/>
            <a:ext cx="2908300" cy="2794000"/>
          </a:xfrm>
          <a:prstGeom prst="rect">
            <a:avLst/>
          </a:prstGeom>
        </p:spPr>
      </p:pic>
    </p:spTree>
    <p:extLst>
      <p:ext uri="{BB962C8B-B14F-4D97-AF65-F5344CB8AC3E}">
        <p14:creationId xmlns:p14="http://schemas.microsoft.com/office/powerpoint/2010/main" val="23233084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pic>
        <p:nvPicPr>
          <p:cNvPr id="6" name="Content Placeholder 5" descr="images-5.jpeg"/>
          <p:cNvPicPr>
            <a:picLocks noGrp="1" noChangeAspect="1"/>
          </p:cNvPicPr>
          <p:nvPr>
            <p:ph idx="1"/>
          </p:nvPr>
        </p:nvPicPr>
        <p:blipFill>
          <a:blip r:embed="rId2">
            <a:extLst>
              <a:ext uri="{28A0092B-C50C-407E-A947-70E740481C1C}">
                <a14:useLocalDpi xmlns:a14="http://schemas.microsoft.com/office/drawing/2010/main" val="0"/>
              </a:ext>
            </a:extLst>
          </a:blip>
          <a:srcRect l="-26957" r="-26957"/>
          <a:stretch>
            <a:fillRect/>
          </a:stretch>
        </p:blipFill>
        <p:spPr>
          <a:xfrm>
            <a:off x="498475" y="1981200"/>
            <a:ext cx="7556500" cy="4144963"/>
          </a:xfrm>
        </p:spPr>
      </p:pic>
    </p:spTree>
    <p:extLst>
      <p:ext uri="{BB962C8B-B14F-4D97-AF65-F5344CB8AC3E}">
        <p14:creationId xmlns:p14="http://schemas.microsoft.com/office/powerpoint/2010/main" val="4254494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Grief and Development: Overview, cont.</a:t>
            </a:r>
            <a:endParaRPr lang="en-US" dirty="0"/>
          </a:p>
        </p:txBody>
      </p:sp>
      <p:sp>
        <p:nvSpPr>
          <p:cNvPr id="3" name="Content Placeholder 2"/>
          <p:cNvSpPr>
            <a:spLocks noGrp="1"/>
          </p:cNvSpPr>
          <p:nvPr>
            <p:ph idx="1"/>
          </p:nvPr>
        </p:nvSpPr>
        <p:spPr/>
        <p:txBody>
          <a:bodyPr>
            <a:normAutofit/>
          </a:bodyPr>
          <a:lstStyle/>
          <a:p>
            <a:r>
              <a:rPr lang="en-US" dirty="0" smtClean="0"/>
              <a:t>Information is processed from specific to general. Example: If grandma died in the hospital, all people die in hospitals. </a:t>
            </a:r>
          </a:p>
          <a:p>
            <a:r>
              <a:rPr lang="en-US" dirty="0" smtClean="0"/>
              <a:t>Grief is repetitive. Children will ask to hear the story of death over and over, and will ask questions until they are able to fill in the gaps in their understanding to their satisfaction.</a:t>
            </a:r>
          </a:p>
          <a:p>
            <a:r>
              <a:rPr lang="en-US" dirty="0" smtClean="0"/>
              <a:t>Grief is physical. Verbal articulation develops with age, but young children express themselves through play, art, and movement.</a:t>
            </a:r>
          </a:p>
          <a:p>
            <a:endParaRPr lang="en-US" dirty="0" smtClean="0"/>
          </a:p>
          <a:p>
            <a:endParaRPr lang="en-US" dirty="0" smtClean="0"/>
          </a:p>
          <a:p>
            <a:endParaRPr lang="en-US" dirty="0"/>
          </a:p>
        </p:txBody>
      </p:sp>
    </p:spTree>
    <p:extLst>
      <p:ext uri="{BB962C8B-B14F-4D97-AF65-F5344CB8AC3E}">
        <p14:creationId xmlns:p14="http://schemas.microsoft.com/office/powerpoint/2010/main" val="400125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Grief and Development: Overview, cont.</a:t>
            </a:r>
            <a:endParaRPr lang="en-US" dirty="0"/>
          </a:p>
        </p:txBody>
      </p:sp>
      <p:sp>
        <p:nvSpPr>
          <p:cNvPr id="3" name="Content Placeholder 2"/>
          <p:cNvSpPr>
            <a:spLocks noGrp="1"/>
          </p:cNvSpPr>
          <p:nvPr>
            <p:ph idx="1"/>
          </p:nvPr>
        </p:nvSpPr>
        <p:spPr/>
        <p:txBody>
          <a:bodyPr>
            <a:normAutofit/>
          </a:bodyPr>
          <a:lstStyle/>
          <a:p>
            <a:r>
              <a:rPr lang="en-US" dirty="0" smtClean="0"/>
              <a:t>Grief is expressed in spurts. Children may not have an instant grief reaction. They may feel sad for a moment and laugh and play the next moment.</a:t>
            </a:r>
          </a:p>
          <a:p>
            <a:r>
              <a:rPr lang="en-US" dirty="0" smtClean="0"/>
              <a:t>Children grieve as part of a family. The </a:t>
            </a:r>
            <a:r>
              <a:rPr lang="en-US" dirty="0" smtClean="0"/>
              <a:t>way the </a:t>
            </a:r>
            <a:r>
              <a:rPr lang="en-US" dirty="0" smtClean="0"/>
              <a:t>family dynamic is impacted after a death will be reflected in child’s behavior. The person who died is lost, and so is the role of that person in the child’s life.</a:t>
            </a:r>
            <a:endParaRPr lang="en-US" dirty="0"/>
          </a:p>
        </p:txBody>
      </p:sp>
    </p:spTree>
    <p:extLst>
      <p:ext uri="{BB962C8B-B14F-4D97-AF65-F5344CB8AC3E}">
        <p14:creationId xmlns:p14="http://schemas.microsoft.com/office/powerpoint/2010/main" val="264993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Grief and Development: Breakdown by Age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smtClean="0"/>
          </a:p>
          <a:p>
            <a:pPr>
              <a:buNone/>
            </a:pPr>
            <a:endParaRPr lang="en-US" dirty="0"/>
          </a:p>
          <a:p>
            <a:pPr algn="ctr">
              <a:buNone/>
            </a:pPr>
            <a:r>
              <a:rPr lang="en-US" dirty="0" smtClean="0"/>
              <a:t>	</a:t>
            </a:r>
            <a:r>
              <a:rPr lang="en-US" sz="2800" dirty="0" smtClean="0"/>
              <a:t>Grief is cyclical. There is no “end” to grief, only changes over time. Children will revisit different aspects to their grief as they reach new developmental milestones.</a:t>
            </a:r>
          </a:p>
          <a:p>
            <a:pPr>
              <a:buNone/>
            </a:pPr>
            <a:endParaRPr lang="en-US" dirty="0"/>
          </a:p>
        </p:txBody>
      </p:sp>
    </p:spTree>
    <p:extLst>
      <p:ext uri="{BB962C8B-B14F-4D97-AF65-F5344CB8AC3E}">
        <p14:creationId xmlns:p14="http://schemas.microsoft.com/office/powerpoint/2010/main" val="182929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18months-3 years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25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3-5 years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65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3113</TotalTime>
  <Words>2614</Words>
  <Application>Microsoft Macintosh PowerPoint</Application>
  <PresentationFormat>On-screen Show (4:3)</PresentationFormat>
  <Paragraphs>374</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Advantage</vt:lpstr>
      <vt:lpstr>Creating a Safe Space for Bereaved Children</vt:lpstr>
      <vt:lpstr>Creating a Safe Space for Bereaved Children: Outline</vt:lpstr>
      <vt:lpstr>Children’s Grief 101</vt:lpstr>
      <vt:lpstr>Children’s Grief and Development: Overview</vt:lpstr>
      <vt:lpstr>Children’s Grief and Development: Overview, cont.</vt:lpstr>
      <vt:lpstr>Children’s Grief and Development: Overview, cont.</vt:lpstr>
      <vt:lpstr>Children’s Grief and Development: Breakdown by Age</vt:lpstr>
      <vt:lpstr>Age: 18months-3 years</vt:lpstr>
      <vt:lpstr>Age: 3-5 years</vt:lpstr>
      <vt:lpstr>Age: 6-9 years</vt:lpstr>
      <vt:lpstr>Age: 9-12 years</vt:lpstr>
      <vt:lpstr>Age: 12+</vt:lpstr>
      <vt:lpstr>Creating a Safe Space for Every Age and Stage</vt:lpstr>
      <vt:lpstr>Why do bereaved children need a safe space?</vt:lpstr>
      <vt:lpstr>Why do bereaved children need a safe space?</vt:lpstr>
      <vt:lpstr>Why do bereaved children need a safe space?</vt:lpstr>
      <vt:lpstr>What Grieving Kids Want You to Know</vt:lpstr>
      <vt:lpstr>So…how do we create a safe space?</vt:lpstr>
      <vt:lpstr>So…how do we create a safe space?</vt:lpstr>
      <vt:lpstr>Community Time</vt:lpstr>
      <vt:lpstr>Establishing Rules for Safety</vt:lpstr>
      <vt:lpstr>Opening Circle: Witness and Normalize</vt:lpstr>
      <vt:lpstr>Opening Circle: What happens?</vt:lpstr>
      <vt:lpstr>Opening Circle: Introducing Theme</vt:lpstr>
      <vt:lpstr>Opening Circle: Introducing Theme</vt:lpstr>
      <vt:lpstr>Worden’s Four tasks of Mourning</vt:lpstr>
      <vt:lpstr>Opening Circle: Getting to Know One Another</vt:lpstr>
      <vt:lpstr>Task: Accept Reality of the Loss</vt:lpstr>
      <vt:lpstr>Task: Work Through the Pain of Grief</vt:lpstr>
      <vt:lpstr>Task: Adjust to a world in which the deceased is missing  </vt:lpstr>
      <vt:lpstr>Task: Finding a Lasting Connection with the Deceased while Embarking on a New Life </vt:lpstr>
      <vt:lpstr> Can we go upstairs now???   Supported Play Time</vt:lpstr>
      <vt:lpstr>Modalities within Free Play Time</vt:lpstr>
      <vt:lpstr>Art Room</vt:lpstr>
      <vt:lpstr> Art as a Non-Verbal Modality</vt:lpstr>
      <vt:lpstr>Sand Tray:  Symbolic Play Modality</vt:lpstr>
      <vt:lpstr>Symbolic Play Modalities, Cont.</vt:lpstr>
      <vt:lpstr>Closing Circle</vt:lpstr>
      <vt:lpstr>Special Considerations: Traumatic Loss</vt:lpstr>
      <vt:lpstr>Special Considerations: Traumatic Loss</vt:lpstr>
      <vt:lpstr>Special Considerations: Traumatic Loss</vt:lpstr>
      <vt:lpstr>Special Considerations: Teens</vt:lpstr>
      <vt:lpstr>Special Considerations: Teens</vt:lpstr>
      <vt:lpstr>Age: 12+</vt:lpstr>
      <vt:lpstr>Special Considerations: Teens</vt:lpstr>
      <vt:lpstr>Let’s Play! </vt:lpstr>
      <vt:lpstr>Questions/Discussion</vt:lpstr>
    </vt:vector>
  </TitlesOfParts>
  <Company>Healing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Safe Space for Bereaved Children</dc:title>
  <dc:creator>Jen M</dc:creator>
  <cp:lastModifiedBy>Jen M</cp:lastModifiedBy>
  <cp:revision>32</cp:revision>
  <dcterms:created xsi:type="dcterms:W3CDTF">2015-01-31T20:16:11Z</dcterms:created>
  <dcterms:modified xsi:type="dcterms:W3CDTF">2015-02-03T00:30:26Z</dcterms:modified>
</cp:coreProperties>
</file>